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313" r:id="rId3"/>
    <p:sldId id="317" r:id="rId4"/>
    <p:sldId id="321" r:id="rId5"/>
    <p:sldId id="341" r:id="rId6"/>
    <p:sldId id="318" r:id="rId7"/>
    <p:sldId id="331" r:id="rId8"/>
    <p:sldId id="332" r:id="rId9"/>
    <p:sldId id="333" r:id="rId10"/>
    <p:sldId id="334" r:id="rId11"/>
    <p:sldId id="337" r:id="rId12"/>
    <p:sldId id="326" r:id="rId13"/>
    <p:sldId id="335" r:id="rId14"/>
    <p:sldId id="325" r:id="rId15"/>
    <p:sldId id="336" r:id="rId16"/>
    <p:sldId id="338" r:id="rId17"/>
    <p:sldId id="322" r:id="rId18"/>
    <p:sldId id="339" r:id="rId19"/>
    <p:sldId id="330" r:id="rId20"/>
    <p:sldId id="329" r:id="rId21"/>
    <p:sldId id="328" r:id="rId22"/>
    <p:sldId id="260" r:id="rId23"/>
    <p:sldId id="327" r:id="rId24"/>
    <p:sldId id="342" r:id="rId25"/>
  </p:sldIdLst>
  <p:sldSz cx="12192000" cy="6858000"/>
  <p:notesSz cx="6858000" cy="9144000"/>
  <p:embeddedFontLst>
    <p:embeddedFont>
      <p:font typeface="Lato" panose="020F0502020204030203" pitchFamily="34" charset="0"/>
      <p:regular r:id="rId27"/>
      <p:bold r:id="rId28"/>
      <p:italic r:id="rId29"/>
      <p:boldItalic r:id="rId30"/>
    </p:embeddedFont>
    <p:embeddedFont>
      <p:font typeface="Lato Black" panose="020F0502020204030203" pitchFamily="34" charset="0"/>
      <p:bold r:id="rId31"/>
      <p:boldItalic r:id="rId32"/>
    </p:embeddedFont>
    <p:embeddedFont>
      <p:font typeface="Lato Light" panose="020F0502020204030203" pitchFamily="34" charset="0"/>
      <p:regular r:id="rId33"/>
      <p:bold r:id="rId34"/>
      <p:italic r:id="rId35"/>
      <p:boldItalic r:id="rId36"/>
    </p:embeddedFont>
    <p:embeddedFont>
      <p:font typeface="Newsreader Light" panose="020B0604020202020204" charset="0"/>
      <p:regular r:id="rId37"/>
      <p:bold r:id="rId38"/>
      <p:italic r:id="rId39"/>
      <p:boldItalic r:id="rId40"/>
    </p:embeddedFont>
    <p:embeddedFont>
      <p:font typeface="Newsreader Medium" panose="020B060402020202020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SemiBold" panose="020B0706030804020204" pitchFamily="3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8" roundtripDataSignature="AMtx7mj/zT3aBVk8G30sz7anhyzGBxzyc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33A1"/>
    <a:srgbClr val="8ABDC2"/>
    <a:srgbClr val="5B004C"/>
    <a:srgbClr val="91A1C3"/>
    <a:srgbClr val="7C93AA"/>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D9FEE4-2DBF-45E0-AAB9-54E9358DD2A6}">
  <a:tblStyle styleId="{33D9FEE4-2DBF-45E0-AAB9-54E9358DD2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6" autoAdjust="0"/>
  </p:normalViewPr>
  <p:slideViewPr>
    <p:cSldViewPr snapToGrid="0">
      <p:cViewPr varScale="1">
        <p:scale>
          <a:sx n="99" d="100"/>
          <a:sy n="99" d="100"/>
        </p:scale>
        <p:origin x="472" y="76"/>
      </p:cViewPr>
      <p:guideLst>
        <p:guide orient="horz" pos="2160"/>
        <p:guide pos="3840"/>
      </p:guideLst>
    </p:cSldViewPr>
  </p:slideViewPr>
  <p:outlineViewPr>
    <p:cViewPr>
      <p:scale>
        <a:sx n="33" d="100"/>
        <a:sy n="33" d="100"/>
      </p:scale>
      <p:origin x="0" y="-1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10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11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110"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108"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E61C5-40A9-44A6-824F-B1DF09B6B51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5EF6098-8400-442C-91ED-20947336C098}">
      <dgm:prSet custT="1"/>
      <dgm:spPr/>
      <dgm:t>
        <a:bodyPr/>
        <a:lstStyle/>
        <a:p>
          <a:pPr>
            <a:defRPr cap="all"/>
          </a:pPr>
          <a:r>
            <a:rPr kumimoji="0" lang="en-US" altLang="en-US" sz="18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Quality Control Issues :</a:t>
          </a:r>
        </a:p>
        <a:p>
          <a:pPr>
            <a:defRPr cap="all"/>
          </a:pP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a:defRPr cap="all"/>
          </a:pPr>
          <a:endParaRPr lang="en-US" sz="1600" dirty="0">
            <a:solidFill>
              <a:srgbClr val="000000"/>
            </a:solidFill>
            <a:latin typeface="Times New Roman" panose="02020603050405020304" pitchFamily="18" charset="0"/>
            <a:cs typeface="Times New Roman" panose="02020603050405020304" pitchFamily="18" charset="0"/>
          </a:endParaRPr>
        </a:p>
      </dgm:t>
    </dgm:pt>
    <dgm:pt modelId="{E6AA05D2-A019-4030-8E38-2E6CEE50F282}" type="parTrans" cxnId="{EC08E83C-C5FA-43CB-AB59-AFBCA3287ED8}">
      <dgm:prSet/>
      <dgm:spPr/>
      <dgm:t>
        <a:bodyPr/>
        <a:lstStyle/>
        <a:p>
          <a:endParaRPr lang="en-US"/>
        </a:p>
      </dgm:t>
    </dgm:pt>
    <dgm:pt modelId="{94718E4D-5C60-4E89-8FD0-4120C8101F01}" type="sibTrans" cxnId="{EC08E83C-C5FA-43CB-AB59-AFBCA3287ED8}">
      <dgm:prSet/>
      <dgm:spPr/>
      <dgm:t>
        <a:bodyPr/>
        <a:lstStyle/>
        <a:p>
          <a:endParaRPr lang="en-US"/>
        </a:p>
      </dgm:t>
    </dgm:pt>
    <dgm:pt modelId="{46678392-FC47-432E-89A6-2972BF5681E2}">
      <dgm:prSet custT="1"/>
      <dgm:spPr/>
      <dgm:t>
        <a:bodyPr/>
        <a:lstStyle/>
        <a:p>
          <a:r>
            <a:rPr lang="en-US" sz="1800" b="1" u="sng" dirty="0">
              <a:solidFill>
                <a:schemeClr val="tx1"/>
              </a:solidFill>
              <a:latin typeface="Times New Roman" panose="02020603050405020304" pitchFamily="18" charset="0"/>
              <a:cs typeface="Times New Roman" panose="02020603050405020304" pitchFamily="18" charset="0"/>
            </a:rPr>
            <a:t>Budget overruns and delays :</a:t>
          </a:r>
        </a:p>
      </dgm:t>
    </dgm:pt>
    <dgm:pt modelId="{316B1D26-C056-45FC-8DF8-E07647831145}" type="parTrans" cxnId="{367A1151-1632-43A2-B522-710248E3F2A8}">
      <dgm:prSet/>
      <dgm:spPr/>
      <dgm:t>
        <a:bodyPr/>
        <a:lstStyle/>
        <a:p>
          <a:endParaRPr lang="en-US"/>
        </a:p>
      </dgm:t>
    </dgm:pt>
    <dgm:pt modelId="{CECC3742-6ED4-46AE-A1C5-E361E3D9E3AF}" type="sibTrans" cxnId="{367A1151-1632-43A2-B522-710248E3F2A8}">
      <dgm:prSet/>
      <dgm:spPr/>
      <dgm:t>
        <a:bodyPr/>
        <a:lstStyle/>
        <a:p>
          <a:endParaRPr lang="en-US"/>
        </a:p>
      </dgm:t>
    </dgm:pt>
    <dgm:pt modelId="{904BD1FD-D3A9-4DB1-A891-2D4C43F9FD93}" type="pres">
      <dgm:prSet presAssocID="{B8EE61C5-40A9-44A6-824F-B1DF09B6B51B}" presName="root" presStyleCnt="0">
        <dgm:presLayoutVars>
          <dgm:dir/>
          <dgm:resizeHandles val="exact"/>
        </dgm:presLayoutVars>
      </dgm:prSet>
      <dgm:spPr/>
    </dgm:pt>
    <dgm:pt modelId="{BA247C65-5AA6-426B-B440-FF785F140700}" type="pres">
      <dgm:prSet presAssocID="{B5EF6098-8400-442C-91ED-20947336C098}" presName="compNode" presStyleCnt="0"/>
      <dgm:spPr/>
    </dgm:pt>
    <dgm:pt modelId="{B6CA4BF3-B919-41CB-BDB7-868BBD70EB43}" type="pres">
      <dgm:prSet presAssocID="{B5EF6098-8400-442C-91ED-20947336C098}" presName="iconBgRect" presStyleLbl="bgShp" presStyleIdx="0" presStyleCnt="2" custLinFactNeighborX="-17482" custLinFactNeighborY="-5552"/>
      <dgm:spPr>
        <a:solidFill>
          <a:srgbClr val="91A1C3"/>
        </a:solidFill>
      </dgm:spPr>
    </dgm:pt>
    <dgm:pt modelId="{01DA62CD-C365-48F6-A61E-6C94A41FEC6E}" type="pres">
      <dgm:prSet presAssocID="{B5EF6098-8400-442C-91ED-20947336C098}" presName="iconRect" presStyleLbl="node1" presStyleIdx="0" presStyleCnt="2" custLinFactNeighborX="-30469" custLinFactNeighborY="-96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DEC7F570-43F3-4B74-8DC5-1205BBBEA8BB}" type="pres">
      <dgm:prSet presAssocID="{B5EF6098-8400-442C-91ED-20947336C098}" presName="spaceRect" presStyleCnt="0"/>
      <dgm:spPr/>
    </dgm:pt>
    <dgm:pt modelId="{313F4C87-8199-49BC-8063-5B1FF945C54A}" type="pres">
      <dgm:prSet presAssocID="{B5EF6098-8400-442C-91ED-20947336C098}" presName="textRect" presStyleLbl="revTx" presStyleIdx="0" presStyleCnt="2" custLinFactNeighborX="-10873" custLinFactNeighborY="-67217">
        <dgm:presLayoutVars>
          <dgm:chMax val="1"/>
          <dgm:chPref val="1"/>
        </dgm:presLayoutVars>
      </dgm:prSet>
      <dgm:spPr/>
    </dgm:pt>
    <dgm:pt modelId="{E23B8CF5-142B-4442-85BF-D84B760CBC42}" type="pres">
      <dgm:prSet presAssocID="{94718E4D-5C60-4E89-8FD0-4120C8101F01}" presName="sibTrans" presStyleCnt="0"/>
      <dgm:spPr/>
    </dgm:pt>
    <dgm:pt modelId="{F6D2EB6C-7FA6-4E15-A6A6-05D0DBD5335C}" type="pres">
      <dgm:prSet presAssocID="{46678392-FC47-432E-89A6-2972BF5681E2}" presName="compNode" presStyleCnt="0"/>
      <dgm:spPr/>
    </dgm:pt>
    <dgm:pt modelId="{609B7A58-F5D2-4EA9-83BE-5862379A7CA9}" type="pres">
      <dgm:prSet presAssocID="{46678392-FC47-432E-89A6-2972BF5681E2}" presName="iconBgRect" presStyleLbl="bgShp" presStyleIdx="1" presStyleCnt="2" custLinFactNeighborX="30514" custLinFactNeighborY="-2056"/>
      <dgm:spPr>
        <a:solidFill>
          <a:srgbClr val="5B004C"/>
        </a:solidFill>
      </dgm:spPr>
    </dgm:pt>
    <dgm:pt modelId="{ED9C1C5D-3860-4EDE-844E-2F70CF559391}" type="pres">
      <dgm:prSet presAssocID="{46678392-FC47-432E-89A6-2972BF5681E2}" presName="iconRect" presStyleLbl="node1" presStyleIdx="1" presStyleCnt="2" custLinFactNeighborX="53182" custLinFactNeighborY="-358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eroplane"/>
        </a:ext>
      </dgm:extLst>
    </dgm:pt>
    <dgm:pt modelId="{9F83387D-DE72-4C97-BCAC-E57025486283}" type="pres">
      <dgm:prSet presAssocID="{46678392-FC47-432E-89A6-2972BF5681E2}" presName="spaceRect" presStyleCnt="0"/>
      <dgm:spPr/>
    </dgm:pt>
    <dgm:pt modelId="{43693F33-D802-4A71-9DBD-7F003D4D4915}" type="pres">
      <dgm:prSet presAssocID="{46678392-FC47-432E-89A6-2972BF5681E2}" presName="textRect" presStyleLbl="revTx" presStyleIdx="1" presStyleCnt="2" custScaleX="127712" custLinFactNeighborX="19725" custLinFactNeighborY="-71231">
        <dgm:presLayoutVars>
          <dgm:chMax val="1"/>
          <dgm:chPref val="1"/>
        </dgm:presLayoutVars>
      </dgm:prSet>
      <dgm:spPr/>
    </dgm:pt>
  </dgm:ptLst>
  <dgm:cxnLst>
    <dgm:cxn modelId="{BDE83901-2783-4682-831F-59803AB229CD}" type="presOf" srcId="{B5EF6098-8400-442C-91ED-20947336C098}" destId="{313F4C87-8199-49BC-8063-5B1FF945C54A}" srcOrd="0" destOrd="0" presId="urn:microsoft.com/office/officeart/2018/5/layout/IconCircleLabelList"/>
    <dgm:cxn modelId="{EC08E83C-C5FA-43CB-AB59-AFBCA3287ED8}" srcId="{B8EE61C5-40A9-44A6-824F-B1DF09B6B51B}" destId="{B5EF6098-8400-442C-91ED-20947336C098}" srcOrd="0" destOrd="0" parTransId="{E6AA05D2-A019-4030-8E38-2E6CEE50F282}" sibTransId="{94718E4D-5C60-4E89-8FD0-4120C8101F01}"/>
    <dgm:cxn modelId="{367A1151-1632-43A2-B522-710248E3F2A8}" srcId="{B8EE61C5-40A9-44A6-824F-B1DF09B6B51B}" destId="{46678392-FC47-432E-89A6-2972BF5681E2}" srcOrd="1" destOrd="0" parTransId="{316B1D26-C056-45FC-8DF8-E07647831145}" sibTransId="{CECC3742-6ED4-46AE-A1C5-E361E3D9E3AF}"/>
    <dgm:cxn modelId="{706FAA5A-8BCF-47E4-B681-845AF1DB739A}" type="presOf" srcId="{B8EE61C5-40A9-44A6-824F-B1DF09B6B51B}" destId="{904BD1FD-D3A9-4DB1-A891-2D4C43F9FD93}" srcOrd="0" destOrd="0" presId="urn:microsoft.com/office/officeart/2018/5/layout/IconCircleLabelList"/>
    <dgm:cxn modelId="{AF67E1A4-D90B-4763-870E-CA03FE74E7B1}" type="presOf" srcId="{46678392-FC47-432E-89A6-2972BF5681E2}" destId="{43693F33-D802-4A71-9DBD-7F003D4D4915}" srcOrd="0" destOrd="0" presId="urn:microsoft.com/office/officeart/2018/5/layout/IconCircleLabelList"/>
    <dgm:cxn modelId="{8B3B6B3F-7445-4D23-9E6A-32FB78704428}" type="presParOf" srcId="{904BD1FD-D3A9-4DB1-A891-2D4C43F9FD93}" destId="{BA247C65-5AA6-426B-B440-FF785F140700}" srcOrd="0" destOrd="0" presId="urn:microsoft.com/office/officeart/2018/5/layout/IconCircleLabelList"/>
    <dgm:cxn modelId="{8E99FA7A-00AE-4889-8FEA-4BE24F1E03B5}" type="presParOf" srcId="{BA247C65-5AA6-426B-B440-FF785F140700}" destId="{B6CA4BF3-B919-41CB-BDB7-868BBD70EB43}" srcOrd="0" destOrd="0" presId="urn:microsoft.com/office/officeart/2018/5/layout/IconCircleLabelList"/>
    <dgm:cxn modelId="{0230CEEF-6ADF-4605-91C0-25D68278B388}" type="presParOf" srcId="{BA247C65-5AA6-426B-B440-FF785F140700}" destId="{01DA62CD-C365-48F6-A61E-6C94A41FEC6E}" srcOrd="1" destOrd="0" presId="urn:microsoft.com/office/officeart/2018/5/layout/IconCircleLabelList"/>
    <dgm:cxn modelId="{8146091E-0B00-4E9A-B93C-9A7BD4673655}" type="presParOf" srcId="{BA247C65-5AA6-426B-B440-FF785F140700}" destId="{DEC7F570-43F3-4B74-8DC5-1205BBBEA8BB}" srcOrd="2" destOrd="0" presId="urn:microsoft.com/office/officeart/2018/5/layout/IconCircleLabelList"/>
    <dgm:cxn modelId="{5E0CA051-4C27-4FC9-AFC9-A289B9296EA9}" type="presParOf" srcId="{BA247C65-5AA6-426B-B440-FF785F140700}" destId="{313F4C87-8199-49BC-8063-5B1FF945C54A}" srcOrd="3" destOrd="0" presId="urn:microsoft.com/office/officeart/2018/5/layout/IconCircleLabelList"/>
    <dgm:cxn modelId="{F94BF53C-4A8C-4D70-B889-408E120B9D0F}" type="presParOf" srcId="{904BD1FD-D3A9-4DB1-A891-2D4C43F9FD93}" destId="{E23B8CF5-142B-4442-85BF-D84B760CBC42}" srcOrd="1" destOrd="0" presId="urn:microsoft.com/office/officeart/2018/5/layout/IconCircleLabelList"/>
    <dgm:cxn modelId="{BB757997-5C79-4E95-95C7-1AB5DA0867ED}" type="presParOf" srcId="{904BD1FD-D3A9-4DB1-A891-2D4C43F9FD93}" destId="{F6D2EB6C-7FA6-4E15-A6A6-05D0DBD5335C}" srcOrd="2" destOrd="0" presId="urn:microsoft.com/office/officeart/2018/5/layout/IconCircleLabelList"/>
    <dgm:cxn modelId="{FBF47BE9-9965-47C4-AC46-ADE95EA79FF4}" type="presParOf" srcId="{F6D2EB6C-7FA6-4E15-A6A6-05D0DBD5335C}" destId="{609B7A58-F5D2-4EA9-83BE-5862379A7CA9}" srcOrd="0" destOrd="0" presId="urn:microsoft.com/office/officeart/2018/5/layout/IconCircleLabelList"/>
    <dgm:cxn modelId="{50B22F22-3ABD-4BE6-8CCC-CE44746591AA}" type="presParOf" srcId="{F6D2EB6C-7FA6-4E15-A6A6-05D0DBD5335C}" destId="{ED9C1C5D-3860-4EDE-844E-2F70CF559391}" srcOrd="1" destOrd="0" presId="urn:microsoft.com/office/officeart/2018/5/layout/IconCircleLabelList"/>
    <dgm:cxn modelId="{0056D3D2-B85B-45A6-8FAD-88B547CD825A}" type="presParOf" srcId="{F6D2EB6C-7FA6-4E15-A6A6-05D0DBD5335C}" destId="{9F83387D-DE72-4C97-BCAC-E57025486283}" srcOrd="2" destOrd="0" presId="urn:microsoft.com/office/officeart/2018/5/layout/IconCircleLabelList"/>
    <dgm:cxn modelId="{67844F2A-951C-4E41-B703-011D0B0026C6}" type="presParOf" srcId="{F6D2EB6C-7FA6-4E15-A6A6-05D0DBD5335C}" destId="{43693F33-D802-4A71-9DBD-7F003D4D49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A502E4-3280-4E06-995D-49C8E99921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F75780-3543-4103-9AEF-9D35E1AFE381}">
      <dgm:prSet custT="1"/>
      <dgm:spPr/>
      <dgm:t>
        <a:bodyPr/>
        <a:lstStyle/>
        <a:p>
          <a:r>
            <a:rPr lang="en-US" sz="1800" b="1" u="sng" dirty="0">
              <a:latin typeface="Times New Roman" panose="02020603050405020304" pitchFamily="18" charset="0"/>
              <a:cs typeface="Times New Roman" panose="02020603050405020304" pitchFamily="18" charset="0"/>
            </a:rPr>
            <a:t>Proper Assimilation of Spirit AeroSystems and Boeing</a:t>
          </a:r>
          <a:endParaRPr lang="en-US" sz="1800" u="sng" dirty="0">
            <a:latin typeface="Times New Roman" panose="02020603050405020304" pitchFamily="18" charset="0"/>
            <a:cs typeface="Times New Roman" panose="02020603050405020304" pitchFamily="18" charset="0"/>
          </a:endParaRPr>
        </a:p>
        <a:p>
          <a:r>
            <a:rPr lang="en-US" sz="1600" dirty="0">
              <a:solidFill>
                <a:srgbClr val="000000"/>
              </a:solidFill>
              <a:latin typeface="Times New Roman" panose="02020603050405020304" pitchFamily="18" charset="0"/>
              <a:cs typeface="Times New Roman" panose="02020603050405020304" pitchFamily="18" charset="0"/>
            </a:rPr>
            <a:t>The acquisition of Spirit AeroSystems by Boeing faces challenges due to supply chain dependencies, cost management issues, and production delays. Both companies need to resolve quality control concerns and improve coordination to streamline operations. Regulatory hurdles and financial constraints also complicate the potential acquisition.</a:t>
          </a:r>
        </a:p>
      </dgm:t>
    </dgm:pt>
    <dgm:pt modelId="{14D90436-D6D5-49EF-A15C-6C8AC7F1760E}" type="parTrans" cxnId="{FA1D57A7-17AC-4959-9AC5-2B59CAD0EA56}">
      <dgm:prSet/>
      <dgm:spPr/>
      <dgm:t>
        <a:bodyPr/>
        <a:lstStyle/>
        <a:p>
          <a:endParaRPr lang="en-US"/>
        </a:p>
      </dgm:t>
    </dgm:pt>
    <dgm:pt modelId="{E2C2407A-86E7-4F68-9E60-E572922FAC08}" type="sibTrans" cxnId="{FA1D57A7-17AC-4959-9AC5-2B59CAD0EA56}">
      <dgm:prSet/>
      <dgm:spPr/>
      <dgm:t>
        <a:bodyPr/>
        <a:lstStyle/>
        <a:p>
          <a:endParaRPr lang="en-US"/>
        </a:p>
      </dgm:t>
    </dgm:pt>
    <dgm:pt modelId="{02F1A5F3-C590-4765-9F1D-18E3857785D5}">
      <dgm:prSet custT="1"/>
      <dgm:spPr/>
      <dgm:t>
        <a:bodyPr/>
        <a:lstStyle/>
        <a:p>
          <a:r>
            <a:rPr lang="en-US" sz="1800" b="1" i="0" u="sng" strike="noStrike" dirty="0">
              <a:effectLst/>
              <a:latin typeface="Times New Roman" panose="02020603050405020304" pitchFamily="18" charset="0"/>
              <a:ea typeface="Yet R" panose="02030504000101010101" pitchFamily="18" charset="-127"/>
              <a:cs typeface="Times New Roman" panose="02020603050405020304" pitchFamily="18" charset="0"/>
            </a:rPr>
            <a:t>Increase in production:</a:t>
          </a:r>
        </a:p>
        <a:p>
          <a:r>
            <a:rPr lang="en-US" sz="1600" b="0" i="0" u="none" strike="noStrike" dirty="0">
              <a:solidFill>
                <a:srgbClr val="000000"/>
              </a:solidFill>
              <a:effectLst/>
              <a:latin typeface="Times New Roman" panose="02020603050405020304" pitchFamily="18" charset="0"/>
              <a:cs typeface="Times New Roman" panose="02020603050405020304" pitchFamily="18" charset="0"/>
            </a:rPr>
            <a:t>Boeing currently manufactures 38 MAX jets whereas the same Airbus in that same category manufactures 72 airplanes, leading to difficulties in selling these airplanes and a longer waiting time.  </a:t>
          </a:r>
          <a:endParaRPr lang="en-US" sz="1600" dirty="0">
            <a:solidFill>
              <a:srgbClr val="000000"/>
            </a:solidFill>
            <a:latin typeface="Times New Roman" panose="02020603050405020304" pitchFamily="18" charset="0"/>
            <a:cs typeface="Times New Roman" panose="02020603050405020304" pitchFamily="18" charset="0"/>
          </a:endParaRPr>
        </a:p>
      </dgm:t>
    </dgm:pt>
    <dgm:pt modelId="{BE2DA691-3597-4A31-AB7E-D18A2399CDC6}" type="parTrans" cxnId="{4239C5C6-8C83-46D0-AE03-B1B61EF9FD44}">
      <dgm:prSet/>
      <dgm:spPr/>
      <dgm:t>
        <a:bodyPr/>
        <a:lstStyle/>
        <a:p>
          <a:endParaRPr lang="en-US"/>
        </a:p>
      </dgm:t>
    </dgm:pt>
    <dgm:pt modelId="{61E779BA-6865-47D8-9628-C9D574C3CB72}" type="sibTrans" cxnId="{4239C5C6-8C83-46D0-AE03-B1B61EF9FD44}">
      <dgm:prSet/>
      <dgm:spPr/>
      <dgm:t>
        <a:bodyPr/>
        <a:lstStyle/>
        <a:p>
          <a:endParaRPr lang="en-US"/>
        </a:p>
      </dgm:t>
    </dgm:pt>
    <dgm:pt modelId="{C3680732-7200-4CD7-BBF9-AAF720CE85E1}" type="pres">
      <dgm:prSet presAssocID="{AFA502E4-3280-4E06-995D-49C8E9992198}" presName="root" presStyleCnt="0">
        <dgm:presLayoutVars>
          <dgm:dir/>
          <dgm:resizeHandles val="exact"/>
        </dgm:presLayoutVars>
      </dgm:prSet>
      <dgm:spPr/>
    </dgm:pt>
    <dgm:pt modelId="{33E1637D-C16E-451F-9965-A17B2C228E3E}" type="pres">
      <dgm:prSet presAssocID="{2BF75780-3543-4103-9AEF-9D35E1AFE381}" presName="compNode" presStyleCnt="0"/>
      <dgm:spPr/>
    </dgm:pt>
    <dgm:pt modelId="{A2B6630C-8981-4EB0-917A-5A9302CF363F}" type="pres">
      <dgm:prSet presAssocID="{2BF75780-3543-4103-9AEF-9D35E1AFE381}" presName="bgRect" presStyleLbl="bgShp" presStyleIdx="0" presStyleCnt="2"/>
      <dgm:spPr>
        <a:gradFill flip="none" rotWithShape="0">
          <a:gsLst>
            <a:gs pos="0">
              <a:srgbClr val="91A1C3">
                <a:tint val="66000"/>
                <a:satMod val="160000"/>
              </a:srgbClr>
            </a:gs>
            <a:gs pos="50000">
              <a:srgbClr val="91A1C3">
                <a:tint val="44500"/>
                <a:satMod val="160000"/>
              </a:srgbClr>
            </a:gs>
            <a:gs pos="100000">
              <a:srgbClr val="91A1C3">
                <a:tint val="23500"/>
                <a:satMod val="160000"/>
              </a:srgbClr>
            </a:gs>
          </a:gsLst>
          <a:path path="circle">
            <a:fillToRect l="50000" t="50000" r="50000" b="50000"/>
          </a:path>
          <a:tileRect/>
        </a:gradFill>
      </dgm:spPr>
    </dgm:pt>
    <dgm:pt modelId="{F2CE4E57-BA21-4A7B-9CEB-33E9B1B1125E}" type="pres">
      <dgm:prSet presAssocID="{2BF75780-3543-4103-9AEF-9D35E1AFE381}"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with solid fill"/>
        </a:ext>
      </dgm:extLst>
    </dgm:pt>
    <dgm:pt modelId="{C126260E-E23A-4220-BB4B-DE359D626508}" type="pres">
      <dgm:prSet presAssocID="{2BF75780-3543-4103-9AEF-9D35E1AFE381}" presName="spaceRect" presStyleCnt="0"/>
      <dgm:spPr/>
    </dgm:pt>
    <dgm:pt modelId="{B29C97E4-86D2-46C4-8196-36BA6E28BB6B}" type="pres">
      <dgm:prSet presAssocID="{2BF75780-3543-4103-9AEF-9D35E1AFE381}" presName="parTx" presStyleLbl="revTx" presStyleIdx="0" presStyleCnt="2" custScaleX="115453" custLinFactNeighborX="-2833" custLinFactNeighborY="-1258">
        <dgm:presLayoutVars>
          <dgm:chMax val="0"/>
          <dgm:chPref val="0"/>
        </dgm:presLayoutVars>
      </dgm:prSet>
      <dgm:spPr/>
    </dgm:pt>
    <dgm:pt modelId="{BFE4E509-CD99-4EB5-A3F5-705F63B7926E}" type="pres">
      <dgm:prSet presAssocID="{E2C2407A-86E7-4F68-9E60-E572922FAC08}" presName="sibTrans" presStyleCnt="0"/>
      <dgm:spPr/>
    </dgm:pt>
    <dgm:pt modelId="{4DCC762F-6C1B-4BBC-A949-1C0936BD78E7}" type="pres">
      <dgm:prSet presAssocID="{02F1A5F3-C590-4765-9F1D-18E3857785D5}" presName="compNode" presStyleCnt="0"/>
      <dgm:spPr/>
    </dgm:pt>
    <dgm:pt modelId="{E8D49962-FC44-4D90-95B1-54DBFFC81926}" type="pres">
      <dgm:prSet presAssocID="{02F1A5F3-C590-4765-9F1D-18E3857785D5}" presName="bgRect" presStyleLbl="bgShp" presStyleIdx="1" presStyleCnt="2" custLinFactNeighborX="-860" custLinFactNeighborY="717"/>
      <dgm:spPr>
        <a:gradFill flip="none" rotWithShape="0">
          <a:gsLst>
            <a:gs pos="0">
              <a:srgbClr val="5B004C">
                <a:tint val="66000"/>
                <a:satMod val="160000"/>
              </a:srgbClr>
            </a:gs>
            <a:gs pos="50000">
              <a:srgbClr val="5B004C">
                <a:tint val="44500"/>
                <a:satMod val="160000"/>
              </a:srgbClr>
            </a:gs>
            <a:gs pos="100000">
              <a:srgbClr val="5B004C">
                <a:tint val="23500"/>
                <a:satMod val="160000"/>
              </a:srgbClr>
            </a:gs>
          </a:gsLst>
          <a:path path="circle">
            <a:fillToRect l="50000" t="50000" r="50000" b="50000"/>
          </a:path>
          <a:tileRect/>
        </a:gradFill>
      </dgm:spPr>
    </dgm:pt>
    <dgm:pt modelId="{28C81DB0-097C-48A7-BF5C-F4D0D5E7FF2A}" type="pres">
      <dgm:prSet presAssocID="{02F1A5F3-C590-4765-9F1D-18E3857785D5}"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46CD8EA7-604F-4323-989A-5F26CEFA5197}" type="pres">
      <dgm:prSet presAssocID="{02F1A5F3-C590-4765-9F1D-18E3857785D5}" presName="spaceRect" presStyleCnt="0"/>
      <dgm:spPr/>
    </dgm:pt>
    <dgm:pt modelId="{FDD25BED-7FCC-49A4-8047-5AC1E457C6D1}" type="pres">
      <dgm:prSet presAssocID="{02F1A5F3-C590-4765-9F1D-18E3857785D5}" presName="parTx" presStyleLbl="revTx" presStyleIdx="1" presStyleCnt="2" custScaleX="110174" custLinFactNeighborX="-6331" custLinFactNeighborY="2076">
        <dgm:presLayoutVars>
          <dgm:chMax val="0"/>
          <dgm:chPref val="0"/>
        </dgm:presLayoutVars>
      </dgm:prSet>
      <dgm:spPr/>
    </dgm:pt>
  </dgm:ptLst>
  <dgm:cxnLst>
    <dgm:cxn modelId="{A67F368A-8615-483D-84C5-5123829A2D08}" type="presOf" srcId="{2BF75780-3543-4103-9AEF-9D35E1AFE381}" destId="{B29C97E4-86D2-46C4-8196-36BA6E28BB6B}" srcOrd="0" destOrd="0" presId="urn:microsoft.com/office/officeart/2018/2/layout/IconVerticalSolidList"/>
    <dgm:cxn modelId="{FA1D57A7-17AC-4959-9AC5-2B59CAD0EA56}" srcId="{AFA502E4-3280-4E06-995D-49C8E9992198}" destId="{2BF75780-3543-4103-9AEF-9D35E1AFE381}" srcOrd="0" destOrd="0" parTransId="{14D90436-D6D5-49EF-A15C-6C8AC7F1760E}" sibTransId="{E2C2407A-86E7-4F68-9E60-E572922FAC08}"/>
    <dgm:cxn modelId="{EC1CABB7-8FF0-43CA-9ABF-416F39F77F6E}" type="presOf" srcId="{AFA502E4-3280-4E06-995D-49C8E9992198}" destId="{C3680732-7200-4CD7-BBF9-AAF720CE85E1}" srcOrd="0" destOrd="0" presId="urn:microsoft.com/office/officeart/2018/2/layout/IconVerticalSolidList"/>
    <dgm:cxn modelId="{4239C5C6-8C83-46D0-AE03-B1B61EF9FD44}" srcId="{AFA502E4-3280-4E06-995D-49C8E9992198}" destId="{02F1A5F3-C590-4765-9F1D-18E3857785D5}" srcOrd="1" destOrd="0" parTransId="{BE2DA691-3597-4A31-AB7E-D18A2399CDC6}" sibTransId="{61E779BA-6865-47D8-9628-C9D574C3CB72}"/>
    <dgm:cxn modelId="{38D9A9D8-D6F8-419F-910F-A116C1258F97}" type="presOf" srcId="{02F1A5F3-C590-4765-9F1D-18E3857785D5}" destId="{FDD25BED-7FCC-49A4-8047-5AC1E457C6D1}" srcOrd="0" destOrd="0" presId="urn:microsoft.com/office/officeart/2018/2/layout/IconVerticalSolidList"/>
    <dgm:cxn modelId="{32F68117-EB9E-427C-9D20-28B3A7DA3E18}" type="presParOf" srcId="{C3680732-7200-4CD7-BBF9-AAF720CE85E1}" destId="{33E1637D-C16E-451F-9965-A17B2C228E3E}" srcOrd="0" destOrd="0" presId="urn:microsoft.com/office/officeart/2018/2/layout/IconVerticalSolidList"/>
    <dgm:cxn modelId="{F543CC8E-A842-47A7-9CD5-C2B94E269B01}" type="presParOf" srcId="{33E1637D-C16E-451F-9965-A17B2C228E3E}" destId="{A2B6630C-8981-4EB0-917A-5A9302CF363F}" srcOrd="0" destOrd="0" presId="urn:microsoft.com/office/officeart/2018/2/layout/IconVerticalSolidList"/>
    <dgm:cxn modelId="{30894D7E-F0C8-4E21-9982-A87C7185C12A}" type="presParOf" srcId="{33E1637D-C16E-451F-9965-A17B2C228E3E}" destId="{F2CE4E57-BA21-4A7B-9CEB-33E9B1B1125E}" srcOrd="1" destOrd="0" presId="urn:microsoft.com/office/officeart/2018/2/layout/IconVerticalSolidList"/>
    <dgm:cxn modelId="{B1920FAD-66AD-4EB5-BE49-DA420B8AFB6A}" type="presParOf" srcId="{33E1637D-C16E-451F-9965-A17B2C228E3E}" destId="{C126260E-E23A-4220-BB4B-DE359D626508}" srcOrd="2" destOrd="0" presId="urn:microsoft.com/office/officeart/2018/2/layout/IconVerticalSolidList"/>
    <dgm:cxn modelId="{64C4988C-0414-4A87-9213-45E30F52AE81}" type="presParOf" srcId="{33E1637D-C16E-451F-9965-A17B2C228E3E}" destId="{B29C97E4-86D2-46C4-8196-36BA6E28BB6B}" srcOrd="3" destOrd="0" presId="urn:microsoft.com/office/officeart/2018/2/layout/IconVerticalSolidList"/>
    <dgm:cxn modelId="{2FB91D96-2C5A-46B4-B9B5-58D32C71ECA6}" type="presParOf" srcId="{C3680732-7200-4CD7-BBF9-AAF720CE85E1}" destId="{BFE4E509-CD99-4EB5-A3F5-705F63B7926E}" srcOrd="1" destOrd="0" presId="urn:microsoft.com/office/officeart/2018/2/layout/IconVerticalSolidList"/>
    <dgm:cxn modelId="{D837B489-70FB-49B4-89D8-A02388D730B6}" type="presParOf" srcId="{C3680732-7200-4CD7-BBF9-AAF720CE85E1}" destId="{4DCC762F-6C1B-4BBC-A949-1C0936BD78E7}" srcOrd="2" destOrd="0" presId="urn:microsoft.com/office/officeart/2018/2/layout/IconVerticalSolidList"/>
    <dgm:cxn modelId="{2F405DEA-F167-4F9A-93F9-4D286D1544B0}" type="presParOf" srcId="{4DCC762F-6C1B-4BBC-A949-1C0936BD78E7}" destId="{E8D49962-FC44-4D90-95B1-54DBFFC81926}" srcOrd="0" destOrd="0" presId="urn:microsoft.com/office/officeart/2018/2/layout/IconVerticalSolidList"/>
    <dgm:cxn modelId="{A9B24419-31C0-4E64-9FF6-41E33BDB7201}" type="presParOf" srcId="{4DCC762F-6C1B-4BBC-A949-1C0936BD78E7}" destId="{28C81DB0-097C-48A7-BF5C-F4D0D5E7FF2A}" srcOrd="1" destOrd="0" presId="urn:microsoft.com/office/officeart/2018/2/layout/IconVerticalSolidList"/>
    <dgm:cxn modelId="{0849B7F1-5B39-4C94-8356-E995FBD23FCE}" type="presParOf" srcId="{4DCC762F-6C1B-4BBC-A949-1C0936BD78E7}" destId="{46CD8EA7-604F-4323-989A-5F26CEFA5197}" srcOrd="2" destOrd="0" presId="urn:microsoft.com/office/officeart/2018/2/layout/IconVerticalSolidList"/>
    <dgm:cxn modelId="{68DB63F7-B1FD-4DD5-8D4B-6B5DBD21E259}" type="presParOf" srcId="{4DCC762F-6C1B-4BBC-A949-1C0936BD78E7}" destId="{FDD25BED-7FCC-49A4-8047-5AC1E457C6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A502E4-3280-4E06-995D-49C8E999219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F75780-3543-4103-9AEF-9D35E1AFE381}">
      <dgm:prSet custT="1"/>
      <dgm:spPr/>
      <dgm:t>
        <a:bodyPr/>
        <a:lstStyle/>
        <a:p>
          <a:r>
            <a:rPr lang="en-US" sz="1800" b="1" i="0" u="sng" dirty="0">
              <a:latin typeface="Times New Roman" panose="02020603050405020304" pitchFamily="18" charset="0"/>
              <a:cs typeface="Times New Roman" panose="02020603050405020304" pitchFamily="18" charset="0"/>
            </a:rPr>
            <a:t>Structural Changes:</a:t>
          </a:r>
        </a:p>
        <a:p>
          <a:r>
            <a:rPr lang="en-US" sz="1600" b="0" i="0" dirty="0">
              <a:solidFill>
                <a:srgbClr val="000000"/>
              </a:solidFill>
              <a:latin typeface="Times New Roman" panose="02020603050405020304" pitchFamily="18" charset="0"/>
              <a:cs typeface="Times New Roman" panose="02020603050405020304" pitchFamily="18" charset="0"/>
            </a:rPr>
            <a:t>Boeing was an engineering firm and need to return to its roots and with sweeping changes in its management structure, as well as better relations with its collaborators.  </a:t>
          </a:r>
          <a:endParaRPr lang="en-US" sz="1600" dirty="0">
            <a:solidFill>
              <a:srgbClr val="000000"/>
            </a:solidFill>
            <a:latin typeface="Times New Roman" panose="02020603050405020304" pitchFamily="18" charset="0"/>
            <a:cs typeface="Times New Roman" panose="02020603050405020304" pitchFamily="18" charset="0"/>
          </a:endParaRPr>
        </a:p>
      </dgm:t>
    </dgm:pt>
    <dgm:pt modelId="{14D90436-D6D5-49EF-A15C-6C8AC7F1760E}" type="parTrans" cxnId="{FA1D57A7-17AC-4959-9AC5-2B59CAD0EA56}">
      <dgm:prSet/>
      <dgm:spPr/>
      <dgm:t>
        <a:bodyPr/>
        <a:lstStyle/>
        <a:p>
          <a:endParaRPr lang="en-US"/>
        </a:p>
      </dgm:t>
    </dgm:pt>
    <dgm:pt modelId="{E2C2407A-86E7-4F68-9E60-E572922FAC08}" type="sibTrans" cxnId="{FA1D57A7-17AC-4959-9AC5-2B59CAD0EA56}">
      <dgm:prSet/>
      <dgm:spPr/>
      <dgm:t>
        <a:bodyPr/>
        <a:lstStyle/>
        <a:p>
          <a:endParaRPr lang="en-US"/>
        </a:p>
      </dgm:t>
    </dgm:pt>
    <dgm:pt modelId="{02F1A5F3-C590-4765-9F1D-18E3857785D5}">
      <dgm:prSet custT="1"/>
      <dgm:spPr/>
      <dgm:t>
        <a:bodyPr/>
        <a:lstStyle/>
        <a:p>
          <a:r>
            <a:rPr lang="en-US" sz="1800" b="1" i="0" u="sng" dirty="0">
              <a:latin typeface="Times New Roman" panose="02020603050405020304" pitchFamily="18" charset="0"/>
              <a:cs typeface="Times New Roman" panose="02020603050405020304" pitchFamily="18" charset="0"/>
            </a:rPr>
            <a:t>Better Marketing Outreach to Consumers(passengers):</a:t>
          </a:r>
        </a:p>
        <a:p>
          <a:r>
            <a:rPr lang="en-US" sz="1600" b="0" i="0" dirty="0">
              <a:solidFill>
                <a:srgbClr val="000000"/>
              </a:solidFill>
              <a:latin typeface="Times New Roman" panose="02020603050405020304" pitchFamily="18" charset="0"/>
              <a:cs typeface="Times New Roman" panose="02020603050405020304" pitchFamily="18" charset="0"/>
            </a:rPr>
            <a:t>Boeing should spend more towards marketing of their planes, processes and the new quality measures that they considered.  </a:t>
          </a:r>
          <a:endParaRPr lang="en-US" sz="1600" dirty="0">
            <a:solidFill>
              <a:srgbClr val="000000"/>
            </a:solidFill>
            <a:latin typeface="Times New Roman" panose="02020603050405020304" pitchFamily="18" charset="0"/>
            <a:cs typeface="Times New Roman" panose="02020603050405020304" pitchFamily="18" charset="0"/>
          </a:endParaRPr>
        </a:p>
      </dgm:t>
    </dgm:pt>
    <dgm:pt modelId="{BE2DA691-3597-4A31-AB7E-D18A2399CDC6}" type="parTrans" cxnId="{4239C5C6-8C83-46D0-AE03-B1B61EF9FD44}">
      <dgm:prSet/>
      <dgm:spPr/>
      <dgm:t>
        <a:bodyPr/>
        <a:lstStyle/>
        <a:p>
          <a:endParaRPr lang="en-US"/>
        </a:p>
      </dgm:t>
    </dgm:pt>
    <dgm:pt modelId="{61E779BA-6865-47D8-9628-C9D574C3CB72}" type="sibTrans" cxnId="{4239C5C6-8C83-46D0-AE03-B1B61EF9FD44}">
      <dgm:prSet/>
      <dgm:spPr/>
      <dgm:t>
        <a:bodyPr/>
        <a:lstStyle/>
        <a:p>
          <a:endParaRPr lang="en-US"/>
        </a:p>
      </dgm:t>
    </dgm:pt>
    <dgm:pt modelId="{C3680732-7200-4CD7-BBF9-AAF720CE85E1}" type="pres">
      <dgm:prSet presAssocID="{AFA502E4-3280-4E06-995D-49C8E9992198}" presName="root" presStyleCnt="0">
        <dgm:presLayoutVars>
          <dgm:dir/>
          <dgm:resizeHandles val="exact"/>
        </dgm:presLayoutVars>
      </dgm:prSet>
      <dgm:spPr/>
    </dgm:pt>
    <dgm:pt modelId="{33E1637D-C16E-451F-9965-A17B2C228E3E}" type="pres">
      <dgm:prSet presAssocID="{2BF75780-3543-4103-9AEF-9D35E1AFE381}" presName="compNode" presStyleCnt="0"/>
      <dgm:spPr/>
    </dgm:pt>
    <dgm:pt modelId="{A2B6630C-8981-4EB0-917A-5A9302CF363F}" type="pres">
      <dgm:prSet presAssocID="{2BF75780-3543-4103-9AEF-9D35E1AFE381}" presName="bgRect" presStyleLbl="bgShp" presStyleIdx="0" presStyleCnt="2"/>
      <dgm:spPr>
        <a:gradFill flip="none" rotWithShape="0">
          <a:gsLst>
            <a:gs pos="0">
              <a:srgbClr val="91A1C3">
                <a:tint val="66000"/>
                <a:satMod val="160000"/>
              </a:srgbClr>
            </a:gs>
            <a:gs pos="50000">
              <a:srgbClr val="91A1C3">
                <a:tint val="44500"/>
                <a:satMod val="160000"/>
              </a:srgbClr>
            </a:gs>
            <a:gs pos="100000">
              <a:srgbClr val="91A1C3">
                <a:tint val="23500"/>
                <a:satMod val="160000"/>
              </a:srgbClr>
            </a:gs>
          </a:gsLst>
          <a:path path="circle">
            <a:fillToRect l="50000" t="50000" r="50000" b="50000"/>
          </a:path>
          <a:tileRect/>
        </a:gradFill>
      </dgm:spPr>
    </dgm:pt>
    <dgm:pt modelId="{F2CE4E57-BA21-4A7B-9CEB-33E9B1B1125E}" type="pres">
      <dgm:prSet presAssocID="{2BF75780-3543-4103-9AEF-9D35E1AFE3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C126260E-E23A-4220-BB4B-DE359D626508}" type="pres">
      <dgm:prSet presAssocID="{2BF75780-3543-4103-9AEF-9D35E1AFE381}" presName="spaceRect" presStyleCnt="0"/>
      <dgm:spPr/>
    </dgm:pt>
    <dgm:pt modelId="{B29C97E4-86D2-46C4-8196-36BA6E28BB6B}" type="pres">
      <dgm:prSet presAssocID="{2BF75780-3543-4103-9AEF-9D35E1AFE381}" presName="parTx" presStyleLbl="revTx" presStyleIdx="0" presStyleCnt="2">
        <dgm:presLayoutVars>
          <dgm:chMax val="0"/>
          <dgm:chPref val="0"/>
        </dgm:presLayoutVars>
      </dgm:prSet>
      <dgm:spPr/>
    </dgm:pt>
    <dgm:pt modelId="{BFE4E509-CD99-4EB5-A3F5-705F63B7926E}" type="pres">
      <dgm:prSet presAssocID="{E2C2407A-86E7-4F68-9E60-E572922FAC08}" presName="sibTrans" presStyleCnt="0"/>
      <dgm:spPr/>
    </dgm:pt>
    <dgm:pt modelId="{4DCC762F-6C1B-4BBC-A949-1C0936BD78E7}" type="pres">
      <dgm:prSet presAssocID="{02F1A5F3-C590-4765-9F1D-18E3857785D5}" presName="compNode" presStyleCnt="0"/>
      <dgm:spPr/>
    </dgm:pt>
    <dgm:pt modelId="{E8D49962-FC44-4D90-95B1-54DBFFC81926}" type="pres">
      <dgm:prSet presAssocID="{02F1A5F3-C590-4765-9F1D-18E3857785D5}" presName="bgRect" presStyleLbl="bgShp" presStyleIdx="1" presStyleCnt="2"/>
      <dgm:spPr>
        <a:gradFill flip="none" rotWithShape="0">
          <a:gsLst>
            <a:gs pos="0">
              <a:srgbClr val="8ABDC2">
                <a:tint val="66000"/>
                <a:satMod val="160000"/>
              </a:srgbClr>
            </a:gs>
            <a:gs pos="50000">
              <a:srgbClr val="8ABDC2">
                <a:tint val="44500"/>
                <a:satMod val="160000"/>
              </a:srgbClr>
            </a:gs>
            <a:gs pos="100000">
              <a:srgbClr val="8ABDC2">
                <a:tint val="23500"/>
                <a:satMod val="160000"/>
              </a:srgbClr>
            </a:gs>
          </a:gsLst>
          <a:path path="circle">
            <a:fillToRect l="50000" t="50000" r="50000" b="50000"/>
          </a:path>
          <a:tileRect/>
        </a:gradFill>
      </dgm:spPr>
    </dgm:pt>
    <dgm:pt modelId="{28C81DB0-097C-48A7-BF5C-F4D0D5E7FF2A}" type="pres">
      <dgm:prSet presAssocID="{02F1A5F3-C590-4765-9F1D-18E3857785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46CD8EA7-604F-4323-989A-5F26CEFA5197}" type="pres">
      <dgm:prSet presAssocID="{02F1A5F3-C590-4765-9F1D-18E3857785D5}" presName="spaceRect" presStyleCnt="0"/>
      <dgm:spPr/>
    </dgm:pt>
    <dgm:pt modelId="{FDD25BED-7FCC-49A4-8047-5AC1E457C6D1}" type="pres">
      <dgm:prSet presAssocID="{02F1A5F3-C590-4765-9F1D-18E3857785D5}" presName="parTx" presStyleLbl="revTx" presStyleIdx="1" presStyleCnt="2">
        <dgm:presLayoutVars>
          <dgm:chMax val="0"/>
          <dgm:chPref val="0"/>
        </dgm:presLayoutVars>
      </dgm:prSet>
      <dgm:spPr/>
    </dgm:pt>
  </dgm:ptLst>
  <dgm:cxnLst>
    <dgm:cxn modelId="{A67F368A-8615-483D-84C5-5123829A2D08}" type="presOf" srcId="{2BF75780-3543-4103-9AEF-9D35E1AFE381}" destId="{B29C97E4-86D2-46C4-8196-36BA6E28BB6B}" srcOrd="0" destOrd="0" presId="urn:microsoft.com/office/officeart/2018/2/layout/IconVerticalSolidList"/>
    <dgm:cxn modelId="{FA1D57A7-17AC-4959-9AC5-2B59CAD0EA56}" srcId="{AFA502E4-3280-4E06-995D-49C8E9992198}" destId="{2BF75780-3543-4103-9AEF-9D35E1AFE381}" srcOrd="0" destOrd="0" parTransId="{14D90436-D6D5-49EF-A15C-6C8AC7F1760E}" sibTransId="{E2C2407A-86E7-4F68-9E60-E572922FAC08}"/>
    <dgm:cxn modelId="{EC1CABB7-8FF0-43CA-9ABF-416F39F77F6E}" type="presOf" srcId="{AFA502E4-3280-4E06-995D-49C8E9992198}" destId="{C3680732-7200-4CD7-BBF9-AAF720CE85E1}" srcOrd="0" destOrd="0" presId="urn:microsoft.com/office/officeart/2018/2/layout/IconVerticalSolidList"/>
    <dgm:cxn modelId="{4239C5C6-8C83-46D0-AE03-B1B61EF9FD44}" srcId="{AFA502E4-3280-4E06-995D-49C8E9992198}" destId="{02F1A5F3-C590-4765-9F1D-18E3857785D5}" srcOrd="1" destOrd="0" parTransId="{BE2DA691-3597-4A31-AB7E-D18A2399CDC6}" sibTransId="{61E779BA-6865-47D8-9628-C9D574C3CB72}"/>
    <dgm:cxn modelId="{38D9A9D8-D6F8-419F-910F-A116C1258F97}" type="presOf" srcId="{02F1A5F3-C590-4765-9F1D-18E3857785D5}" destId="{FDD25BED-7FCC-49A4-8047-5AC1E457C6D1}" srcOrd="0" destOrd="0" presId="urn:microsoft.com/office/officeart/2018/2/layout/IconVerticalSolidList"/>
    <dgm:cxn modelId="{32F68117-EB9E-427C-9D20-28B3A7DA3E18}" type="presParOf" srcId="{C3680732-7200-4CD7-BBF9-AAF720CE85E1}" destId="{33E1637D-C16E-451F-9965-A17B2C228E3E}" srcOrd="0" destOrd="0" presId="urn:microsoft.com/office/officeart/2018/2/layout/IconVerticalSolidList"/>
    <dgm:cxn modelId="{F543CC8E-A842-47A7-9CD5-C2B94E269B01}" type="presParOf" srcId="{33E1637D-C16E-451F-9965-A17B2C228E3E}" destId="{A2B6630C-8981-4EB0-917A-5A9302CF363F}" srcOrd="0" destOrd="0" presId="urn:microsoft.com/office/officeart/2018/2/layout/IconVerticalSolidList"/>
    <dgm:cxn modelId="{30894D7E-F0C8-4E21-9982-A87C7185C12A}" type="presParOf" srcId="{33E1637D-C16E-451F-9965-A17B2C228E3E}" destId="{F2CE4E57-BA21-4A7B-9CEB-33E9B1B1125E}" srcOrd="1" destOrd="0" presId="urn:microsoft.com/office/officeart/2018/2/layout/IconVerticalSolidList"/>
    <dgm:cxn modelId="{B1920FAD-66AD-4EB5-BE49-DA420B8AFB6A}" type="presParOf" srcId="{33E1637D-C16E-451F-9965-A17B2C228E3E}" destId="{C126260E-E23A-4220-BB4B-DE359D626508}" srcOrd="2" destOrd="0" presId="urn:microsoft.com/office/officeart/2018/2/layout/IconVerticalSolidList"/>
    <dgm:cxn modelId="{64C4988C-0414-4A87-9213-45E30F52AE81}" type="presParOf" srcId="{33E1637D-C16E-451F-9965-A17B2C228E3E}" destId="{B29C97E4-86D2-46C4-8196-36BA6E28BB6B}" srcOrd="3" destOrd="0" presId="urn:microsoft.com/office/officeart/2018/2/layout/IconVerticalSolidList"/>
    <dgm:cxn modelId="{2FB91D96-2C5A-46B4-B9B5-58D32C71ECA6}" type="presParOf" srcId="{C3680732-7200-4CD7-BBF9-AAF720CE85E1}" destId="{BFE4E509-CD99-4EB5-A3F5-705F63B7926E}" srcOrd="1" destOrd="0" presId="urn:microsoft.com/office/officeart/2018/2/layout/IconVerticalSolidList"/>
    <dgm:cxn modelId="{D837B489-70FB-49B4-89D8-A02388D730B6}" type="presParOf" srcId="{C3680732-7200-4CD7-BBF9-AAF720CE85E1}" destId="{4DCC762F-6C1B-4BBC-A949-1C0936BD78E7}" srcOrd="2" destOrd="0" presId="urn:microsoft.com/office/officeart/2018/2/layout/IconVerticalSolidList"/>
    <dgm:cxn modelId="{2F405DEA-F167-4F9A-93F9-4D286D1544B0}" type="presParOf" srcId="{4DCC762F-6C1B-4BBC-A949-1C0936BD78E7}" destId="{E8D49962-FC44-4D90-95B1-54DBFFC81926}" srcOrd="0" destOrd="0" presId="urn:microsoft.com/office/officeart/2018/2/layout/IconVerticalSolidList"/>
    <dgm:cxn modelId="{A9B24419-31C0-4E64-9FF6-41E33BDB7201}" type="presParOf" srcId="{4DCC762F-6C1B-4BBC-A949-1C0936BD78E7}" destId="{28C81DB0-097C-48A7-BF5C-F4D0D5E7FF2A}" srcOrd="1" destOrd="0" presId="urn:microsoft.com/office/officeart/2018/2/layout/IconVerticalSolidList"/>
    <dgm:cxn modelId="{0849B7F1-5B39-4C94-8356-E995FBD23FCE}" type="presParOf" srcId="{4DCC762F-6C1B-4BBC-A949-1C0936BD78E7}" destId="{46CD8EA7-604F-4323-989A-5F26CEFA5197}" srcOrd="2" destOrd="0" presId="urn:microsoft.com/office/officeart/2018/2/layout/IconVerticalSolidList"/>
    <dgm:cxn modelId="{68DB63F7-B1FD-4DD5-8D4B-6B5DBD21E259}" type="presParOf" srcId="{4DCC762F-6C1B-4BBC-A949-1C0936BD78E7}" destId="{FDD25BED-7FCC-49A4-8047-5AC1E457C6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A4BF3-B919-41CB-BDB7-868BBD70EB43}">
      <dsp:nvSpPr>
        <dsp:cNvPr id="0" name=""/>
        <dsp:cNvSpPr/>
      </dsp:nvSpPr>
      <dsp:spPr>
        <a:xfrm>
          <a:off x="1459116" y="343245"/>
          <a:ext cx="2196000" cy="2196000"/>
        </a:xfrm>
        <a:prstGeom prst="ellipse">
          <a:avLst/>
        </a:prstGeom>
        <a:solidFill>
          <a:srgbClr val="91A1C3"/>
        </a:solidFill>
        <a:ln>
          <a:noFill/>
        </a:ln>
        <a:effectLst/>
      </dsp:spPr>
      <dsp:style>
        <a:lnRef idx="0">
          <a:scrgbClr r="0" g="0" b="0"/>
        </a:lnRef>
        <a:fillRef idx="1">
          <a:scrgbClr r="0" g="0" b="0"/>
        </a:fillRef>
        <a:effectRef idx="0">
          <a:scrgbClr r="0" g="0" b="0"/>
        </a:effectRef>
        <a:fontRef idx="minor"/>
      </dsp:style>
    </dsp:sp>
    <dsp:sp modelId="{01DA62CD-C365-48F6-A61E-6C94A41FEC6E}">
      <dsp:nvSpPr>
        <dsp:cNvPr id="0" name=""/>
        <dsp:cNvSpPr/>
      </dsp:nvSpPr>
      <dsp:spPr>
        <a:xfrm>
          <a:off x="1927111" y="81122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3F4C87-8199-49BC-8063-5B1FF945C54A}">
      <dsp:nvSpPr>
        <dsp:cNvPr id="0" name=""/>
        <dsp:cNvSpPr/>
      </dsp:nvSpPr>
      <dsp:spPr>
        <a:xfrm>
          <a:off x="749593" y="2785585"/>
          <a:ext cx="3600000"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kumimoji="0" lang="en-US" altLang="en-US" sz="1800" b="1" i="0" u="sng" strike="noStrike" kern="1200" cap="none" normalizeH="0" baseline="0" dirty="0">
              <a:ln>
                <a:noFill/>
              </a:ln>
              <a:solidFill>
                <a:schemeClr val="tx1"/>
              </a:solidFill>
              <a:effectLst/>
              <a:latin typeface="Times New Roman" panose="02020603050405020304" pitchFamily="18" charset="0"/>
              <a:cs typeface="Times New Roman" panose="02020603050405020304" pitchFamily="18" charset="0"/>
            </a:rPr>
            <a:t>Quality Control Issues :</a:t>
          </a:r>
        </a:p>
        <a:p>
          <a:pPr marL="0" lvl="0" indent="0" algn="ctr" defTabSz="800100">
            <a:lnSpc>
              <a:spcPct val="90000"/>
            </a:lnSpc>
            <a:spcBef>
              <a:spcPct val="0"/>
            </a:spcBef>
            <a:spcAft>
              <a:spcPct val="35000"/>
            </a:spcAft>
            <a:buNone/>
            <a:defRPr cap="all"/>
          </a:pPr>
          <a:endParaRPr kumimoji="0" lang="en-US" altLang="en-US" sz="1600" b="0" i="0" u="none" strike="noStrike" kern="1200"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defRPr cap="all"/>
          </a:pPr>
          <a:endParaRPr lang="en-US" sz="1600" kern="1200" dirty="0">
            <a:solidFill>
              <a:srgbClr val="000000"/>
            </a:solidFill>
            <a:latin typeface="Times New Roman" panose="02020603050405020304" pitchFamily="18" charset="0"/>
            <a:cs typeface="Times New Roman" panose="02020603050405020304" pitchFamily="18" charset="0"/>
          </a:endParaRPr>
        </a:p>
      </dsp:txBody>
      <dsp:txXfrm>
        <a:off x="749593" y="2785585"/>
        <a:ext cx="3600000" cy="832500"/>
      </dsp:txXfrm>
    </dsp:sp>
    <dsp:sp modelId="{609B7A58-F5D2-4EA9-83BE-5862379A7CA9}">
      <dsp:nvSpPr>
        <dsp:cNvPr id="0" name=""/>
        <dsp:cNvSpPr/>
      </dsp:nvSpPr>
      <dsp:spPr>
        <a:xfrm>
          <a:off x="7241924" y="420017"/>
          <a:ext cx="2196000" cy="2196000"/>
        </a:xfrm>
        <a:prstGeom prst="ellipse">
          <a:avLst/>
        </a:prstGeom>
        <a:solidFill>
          <a:srgbClr val="5B004C"/>
        </a:solidFill>
        <a:ln>
          <a:noFill/>
        </a:ln>
        <a:effectLst/>
      </dsp:spPr>
      <dsp:style>
        <a:lnRef idx="0">
          <a:scrgbClr r="0" g="0" b="0"/>
        </a:lnRef>
        <a:fillRef idx="1">
          <a:scrgbClr r="0" g="0" b="0"/>
        </a:fillRef>
        <a:effectRef idx="0">
          <a:scrgbClr r="0" g="0" b="0"/>
        </a:effectRef>
        <a:fontRef idx="minor"/>
      </dsp:style>
    </dsp:sp>
    <dsp:sp modelId="{ED9C1C5D-3860-4EDE-844E-2F70CF559391}">
      <dsp:nvSpPr>
        <dsp:cNvPr id="0" name=""/>
        <dsp:cNvSpPr/>
      </dsp:nvSpPr>
      <dsp:spPr>
        <a:xfrm>
          <a:off x="7709930" y="88802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93F33-D802-4A71-9DBD-7F003D4D4915}">
      <dsp:nvSpPr>
        <dsp:cNvPr id="0" name=""/>
        <dsp:cNvSpPr/>
      </dsp:nvSpPr>
      <dsp:spPr>
        <a:xfrm>
          <a:off x="6081121" y="2752168"/>
          <a:ext cx="459763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chemeClr val="tx1"/>
              </a:solidFill>
              <a:latin typeface="Times New Roman" panose="02020603050405020304" pitchFamily="18" charset="0"/>
              <a:cs typeface="Times New Roman" panose="02020603050405020304" pitchFamily="18" charset="0"/>
            </a:rPr>
            <a:t>Budget overruns and delays :</a:t>
          </a:r>
        </a:p>
      </dsp:txBody>
      <dsp:txXfrm>
        <a:off x="6081121" y="2752168"/>
        <a:ext cx="4597632" cy="83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6630C-8981-4EB0-917A-5A9302CF363F}">
      <dsp:nvSpPr>
        <dsp:cNvPr id="0" name=""/>
        <dsp:cNvSpPr/>
      </dsp:nvSpPr>
      <dsp:spPr>
        <a:xfrm>
          <a:off x="-188431" y="838593"/>
          <a:ext cx="7304003" cy="2016349"/>
        </a:xfrm>
        <a:prstGeom prst="roundRect">
          <a:avLst>
            <a:gd name="adj" fmla="val 10000"/>
          </a:avLst>
        </a:prstGeom>
        <a:gradFill flip="none" rotWithShape="0">
          <a:gsLst>
            <a:gs pos="0">
              <a:srgbClr val="91A1C3">
                <a:tint val="66000"/>
                <a:satMod val="160000"/>
              </a:srgbClr>
            </a:gs>
            <a:gs pos="50000">
              <a:srgbClr val="91A1C3">
                <a:tint val="44500"/>
                <a:satMod val="160000"/>
              </a:srgbClr>
            </a:gs>
            <a:gs pos="100000">
              <a:srgbClr val="91A1C3">
                <a:tint val="23500"/>
                <a:satMod val="160000"/>
              </a:srgbClr>
            </a:gs>
          </a:gsLst>
          <a:path path="circle">
            <a:fillToRect l="50000" t="50000" r="50000" b="50000"/>
          </a:path>
          <a:tileRect/>
        </a:gradFill>
        <a:ln>
          <a:noFill/>
        </a:ln>
        <a:effectLst/>
      </dsp:spPr>
      <dsp:style>
        <a:lnRef idx="0">
          <a:scrgbClr r="0" g="0" b="0"/>
        </a:lnRef>
        <a:fillRef idx="1">
          <a:scrgbClr r="0" g="0" b="0"/>
        </a:fillRef>
        <a:effectRef idx="0">
          <a:scrgbClr r="0" g="0" b="0"/>
        </a:effectRef>
        <a:fontRef idx="minor"/>
      </dsp:style>
    </dsp:sp>
    <dsp:sp modelId="{F2CE4E57-BA21-4A7B-9CEB-33E9B1B1125E}">
      <dsp:nvSpPr>
        <dsp:cNvPr id="0" name=""/>
        <dsp:cNvSpPr/>
      </dsp:nvSpPr>
      <dsp:spPr>
        <a:xfrm>
          <a:off x="421513" y="1292271"/>
          <a:ext cx="1111161" cy="110899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9C97E4-86D2-46C4-8196-36BA6E28BB6B}">
      <dsp:nvSpPr>
        <dsp:cNvPr id="0" name=""/>
        <dsp:cNvSpPr/>
      </dsp:nvSpPr>
      <dsp:spPr>
        <a:xfrm>
          <a:off x="1618224" y="813202"/>
          <a:ext cx="5733520" cy="201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606" tIns="213606" rIns="213606" bIns="213606" numCol="1" spcCol="1270" anchor="ctr" anchorCtr="0">
          <a:noAutofit/>
        </a:bodyPr>
        <a:lstStyle/>
        <a:p>
          <a:pPr marL="0" lvl="0" indent="0" algn="l" defTabSz="800100">
            <a:lnSpc>
              <a:spcPct val="90000"/>
            </a:lnSpc>
            <a:spcBef>
              <a:spcPct val="0"/>
            </a:spcBef>
            <a:spcAft>
              <a:spcPct val="35000"/>
            </a:spcAft>
            <a:buNone/>
          </a:pPr>
          <a:r>
            <a:rPr lang="en-US" sz="1800" b="1" u="sng" kern="1200" dirty="0">
              <a:latin typeface="Times New Roman" panose="02020603050405020304" pitchFamily="18" charset="0"/>
              <a:cs typeface="Times New Roman" panose="02020603050405020304" pitchFamily="18" charset="0"/>
            </a:rPr>
            <a:t>Proper Assimilation of Spirit AeroSystems and Boeing</a:t>
          </a:r>
          <a:endParaRPr lang="en-US" sz="1800" u="sng" kern="1200" dirty="0">
            <a:latin typeface="Times New Roman" panose="02020603050405020304" pitchFamily="18" charset="0"/>
            <a:cs typeface="Times New Roman" panose="02020603050405020304" pitchFamily="18" charset="0"/>
          </a:endParaRPr>
        </a:p>
        <a:p>
          <a:pPr marL="0" lvl="0" indent="0" algn="l" defTabSz="800100">
            <a:lnSpc>
              <a:spcPct val="90000"/>
            </a:lnSpc>
            <a:spcBef>
              <a:spcPct val="0"/>
            </a:spcBef>
            <a:spcAft>
              <a:spcPct val="35000"/>
            </a:spcAft>
            <a:buNone/>
          </a:pPr>
          <a:r>
            <a:rPr lang="en-US" sz="1600" kern="1200" dirty="0">
              <a:solidFill>
                <a:srgbClr val="000000"/>
              </a:solidFill>
              <a:latin typeface="Times New Roman" panose="02020603050405020304" pitchFamily="18" charset="0"/>
              <a:cs typeface="Times New Roman" panose="02020603050405020304" pitchFamily="18" charset="0"/>
            </a:rPr>
            <a:t>The acquisition of Spirit AeroSystems by Boeing faces challenges due to supply chain dependencies, cost management issues, and production delays. Both companies need to resolve quality control concerns and improve coordination to streamline operations. Regulatory hurdles and financial constraints also complicate the potential acquisition.</a:t>
          </a:r>
        </a:p>
      </dsp:txBody>
      <dsp:txXfrm>
        <a:off x="1618224" y="813202"/>
        <a:ext cx="5733520" cy="2018320"/>
      </dsp:txXfrm>
    </dsp:sp>
    <dsp:sp modelId="{E8D49962-FC44-4D90-95B1-54DBFFC81926}">
      <dsp:nvSpPr>
        <dsp:cNvPr id="0" name=""/>
        <dsp:cNvSpPr/>
      </dsp:nvSpPr>
      <dsp:spPr>
        <a:xfrm>
          <a:off x="-188431" y="3332700"/>
          <a:ext cx="7304003" cy="2016349"/>
        </a:xfrm>
        <a:prstGeom prst="roundRect">
          <a:avLst>
            <a:gd name="adj" fmla="val 10000"/>
          </a:avLst>
        </a:prstGeom>
        <a:gradFill flip="none" rotWithShape="0">
          <a:gsLst>
            <a:gs pos="0">
              <a:srgbClr val="5B004C">
                <a:tint val="66000"/>
                <a:satMod val="160000"/>
              </a:srgbClr>
            </a:gs>
            <a:gs pos="50000">
              <a:srgbClr val="5B004C">
                <a:tint val="44500"/>
                <a:satMod val="160000"/>
              </a:srgbClr>
            </a:gs>
            <a:gs pos="100000">
              <a:srgbClr val="5B004C">
                <a:tint val="23500"/>
                <a:satMod val="160000"/>
              </a:srgbClr>
            </a:gs>
          </a:gsLst>
          <a:path path="circle">
            <a:fillToRect l="50000" t="50000" r="50000" b="50000"/>
          </a:path>
          <a:tileRect/>
        </a:gradFill>
        <a:ln>
          <a:noFill/>
        </a:ln>
        <a:effectLst/>
      </dsp:spPr>
      <dsp:style>
        <a:lnRef idx="0">
          <a:scrgbClr r="0" g="0" b="0"/>
        </a:lnRef>
        <a:fillRef idx="1">
          <a:scrgbClr r="0" g="0" b="0"/>
        </a:fillRef>
        <a:effectRef idx="0">
          <a:scrgbClr r="0" g="0" b="0"/>
        </a:effectRef>
        <a:fontRef idx="minor"/>
      </dsp:style>
    </dsp:sp>
    <dsp:sp modelId="{28C81DB0-097C-48A7-BF5C-F4D0D5E7FF2A}">
      <dsp:nvSpPr>
        <dsp:cNvPr id="0" name=""/>
        <dsp:cNvSpPr/>
      </dsp:nvSpPr>
      <dsp:spPr>
        <a:xfrm>
          <a:off x="421513" y="3771922"/>
          <a:ext cx="1111161" cy="11089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25BED-7FCC-49A4-8047-5AC1E457C6D1}">
      <dsp:nvSpPr>
        <dsp:cNvPr id="0" name=""/>
        <dsp:cNvSpPr/>
      </dsp:nvSpPr>
      <dsp:spPr>
        <a:xfrm>
          <a:off x="1575590" y="3360143"/>
          <a:ext cx="5471359" cy="201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606" tIns="213606" rIns="213606" bIns="213606" numCol="1" spcCol="1270" anchor="ctr" anchorCtr="0">
          <a:noAutofit/>
        </a:bodyPr>
        <a:lstStyle/>
        <a:p>
          <a:pPr marL="0" lvl="0" indent="0" algn="l" defTabSz="800100">
            <a:lnSpc>
              <a:spcPct val="90000"/>
            </a:lnSpc>
            <a:spcBef>
              <a:spcPct val="0"/>
            </a:spcBef>
            <a:spcAft>
              <a:spcPct val="35000"/>
            </a:spcAft>
            <a:buNone/>
          </a:pPr>
          <a:r>
            <a:rPr lang="en-US" sz="1800" b="1" i="0" u="sng" strike="noStrike" kern="1200" dirty="0">
              <a:effectLst/>
              <a:latin typeface="Times New Roman" panose="02020603050405020304" pitchFamily="18" charset="0"/>
              <a:ea typeface="Yet R" panose="02030504000101010101" pitchFamily="18" charset="-127"/>
              <a:cs typeface="Times New Roman" panose="02020603050405020304" pitchFamily="18" charset="0"/>
            </a:rPr>
            <a:t>Increase in production:</a:t>
          </a:r>
        </a:p>
        <a:p>
          <a:pPr marL="0" lvl="0" indent="0" algn="l" defTabSz="800100">
            <a:lnSpc>
              <a:spcPct val="90000"/>
            </a:lnSpc>
            <a:spcBef>
              <a:spcPct val="0"/>
            </a:spcBef>
            <a:spcAft>
              <a:spcPct val="35000"/>
            </a:spcAft>
            <a:buNone/>
          </a:pPr>
          <a:r>
            <a:rPr lang="en-US" sz="1600" b="0" i="0" u="none" strike="noStrike" kern="1200" dirty="0">
              <a:solidFill>
                <a:srgbClr val="000000"/>
              </a:solidFill>
              <a:effectLst/>
              <a:latin typeface="Times New Roman" panose="02020603050405020304" pitchFamily="18" charset="0"/>
              <a:cs typeface="Times New Roman" panose="02020603050405020304" pitchFamily="18" charset="0"/>
            </a:rPr>
            <a:t>Boeing currently manufactures 38 MAX jets whereas the same Airbus in that same category manufactures 72 airplanes, leading to difficulties in selling these airplanes and a longer waiting time.  </a:t>
          </a:r>
          <a:endParaRPr lang="en-US" sz="1600" kern="1200" dirty="0">
            <a:solidFill>
              <a:srgbClr val="000000"/>
            </a:solidFill>
            <a:latin typeface="Times New Roman" panose="02020603050405020304" pitchFamily="18" charset="0"/>
            <a:cs typeface="Times New Roman" panose="02020603050405020304" pitchFamily="18" charset="0"/>
          </a:endParaRPr>
        </a:p>
      </dsp:txBody>
      <dsp:txXfrm>
        <a:off x="1575590" y="3360143"/>
        <a:ext cx="5471359" cy="2018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6630C-8981-4EB0-917A-5A9302CF363F}">
      <dsp:nvSpPr>
        <dsp:cNvPr id="0" name=""/>
        <dsp:cNvSpPr/>
      </dsp:nvSpPr>
      <dsp:spPr>
        <a:xfrm>
          <a:off x="0" y="939006"/>
          <a:ext cx="7072625" cy="1733550"/>
        </a:xfrm>
        <a:prstGeom prst="roundRect">
          <a:avLst>
            <a:gd name="adj" fmla="val 10000"/>
          </a:avLst>
        </a:prstGeom>
        <a:gradFill flip="none" rotWithShape="0">
          <a:gsLst>
            <a:gs pos="0">
              <a:srgbClr val="91A1C3">
                <a:tint val="66000"/>
                <a:satMod val="160000"/>
              </a:srgbClr>
            </a:gs>
            <a:gs pos="50000">
              <a:srgbClr val="91A1C3">
                <a:tint val="44500"/>
                <a:satMod val="160000"/>
              </a:srgbClr>
            </a:gs>
            <a:gs pos="100000">
              <a:srgbClr val="91A1C3">
                <a:tint val="23500"/>
                <a:satMod val="160000"/>
              </a:srgbClr>
            </a:gs>
          </a:gsLst>
          <a:path path="circle">
            <a:fillToRect l="50000" t="50000" r="50000" b="50000"/>
          </a:path>
          <a:tileRect/>
        </a:gradFill>
        <a:ln>
          <a:noFill/>
        </a:ln>
        <a:effectLst/>
      </dsp:spPr>
      <dsp:style>
        <a:lnRef idx="0">
          <a:scrgbClr r="0" g="0" b="0"/>
        </a:lnRef>
        <a:fillRef idx="1">
          <a:scrgbClr r="0" g="0" b="0"/>
        </a:fillRef>
        <a:effectRef idx="0">
          <a:scrgbClr r="0" g="0" b="0"/>
        </a:effectRef>
        <a:fontRef idx="minor"/>
      </dsp:style>
    </dsp:sp>
    <dsp:sp modelId="{F2CE4E57-BA21-4A7B-9CEB-33E9B1B1125E}">
      <dsp:nvSpPr>
        <dsp:cNvPr id="0" name=""/>
        <dsp:cNvSpPr/>
      </dsp:nvSpPr>
      <dsp:spPr>
        <a:xfrm>
          <a:off x="524398" y="1329054"/>
          <a:ext cx="953452" cy="9534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9C97E4-86D2-46C4-8196-36BA6E28BB6B}">
      <dsp:nvSpPr>
        <dsp:cNvPr id="0" name=""/>
        <dsp:cNvSpPr/>
      </dsp:nvSpPr>
      <dsp:spPr>
        <a:xfrm>
          <a:off x="2002250" y="939006"/>
          <a:ext cx="5070374" cy="1733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67" tIns="183467" rIns="183467" bIns="183467" numCol="1" spcCol="1270" anchor="ctr" anchorCtr="0">
          <a:noAutofit/>
        </a:bodyPr>
        <a:lstStyle/>
        <a:p>
          <a:pPr marL="0" lvl="0" indent="0" algn="l" defTabSz="800100">
            <a:lnSpc>
              <a:spcPct val="90000"/>
            </a:lnSpc>
            <a:spcBef>
              <a:spcPct val="0"/>
            </a:spcBef>
            <a:spcAft>
              <a:spcPct val="35000"/>
            </a:spcAft>
            <a:buNone/>
          </a:pPr>
          <a:r>
            <a:rPr lang="en-US" sz="1800" b="1" i="0" u="sng" kern="1200" dirty="0">
              <a:latin typeface="Times New Roman" panose="02020603050405020304" pitchFamily="18" charset="0"/>
              <a:cs typeface="Times New Roman" panose="02020603050405020304" pitchFamily="18" charset="0"/>
            </a:rPr>
            <a:t>Structural Changes:</a:t>
          </a:r>
        </a:p>
        <a:p>
          <a:pPr marL="0" lvl="0" indent="0" algn="l" defTabSz="800100">
            <a:lnSpc>
              <a:spcPct val="90000"/>
            </a:lnSpc>
            <a:spcBef>
              <a:spcPct val="0"/>
            </a:spcBef>
            <a:spcAft>
              <a:spcPct val="35000"/>
            </a:spcAft>
            <a:buNone/>
          </a:pPr>
          <a:r>
            <a:rPr lang="en-US" sz="1600" b="0" i="0" kern="1200" dirty="0">
              <a:solidFill>
                <a:srgbClr val="000000"/>
              </a:solidFill>
              <a:latin typeface="Times New Roman" panose="02020603050405020304" pitchFamily="18" charset="0"/>
              <a:cs typeface="Times New Roman" panose="02020603050405020304" pitchFamily="18" charset="0"/>
            </a:rPr>
            <a:t>Boeing was an engineering firm and need to return to its roots and with sweeping changes in its management structure, as well as better relations with its collaborators.  </a:t>
          </a:r>
          <a:endParaRPr lang="en-US" sz="1600" kern="1200" dirty="0">
            <a:solidFill>
              <a:srgbClr val="000000"/>
            </a:solidFill>
            <a:latin typeface="Times New Roman" panose="02020603050405020304" pitchFamily="18" charset="0"/>
            <a:cs typeface="Times New Roman" panose="02020603050405020304" pitchFamily="18" charset="0"/>
          </a:endParaRPr>
        </a:p>
      </dsp:txBody>
      <dsp:txXfrm>
        <a:off x="2002250" y="939006"/>
        <a:ext cx="5070374" cy="1733550"/>
      </dsp:txXfrm>
    </dsp:sp>
    <dsp:sp modelId="{E8D49962-FC44-4D90-95B1-54DBFFC81926}">
      <dsp:nvSpPr>
        <dsp:cNvPr id="0" name=""/>
        <dsp:cNvSpPr/>
      </dsp:nvSpPr>
      <dsp:spPr>
        <a:xfrm>
          <a:off x="0" y="3105943"/>
          <a:ext cx="7072625" cy="1733550"/>
        </a:xfrm>
        <a:prstGeom prst="roundRect">
          <a:avLst>
            <a:gd name="adj" fmla="val 10000"/>
          </a:avLst>
        </a:prstGeom>
        <a:gradFill flip="none" rotWithShape="0">
          <a:gsLst>
            <a:gs pos="0">
              <a:srgbClr val="8ABDC2">
                <a:tint val="66000"/>
                <a:satMod val="160000"/>
              </a:srgbClr>
            </a:gs>
            <a:gs pos="50000">
              <a:srgbClr val="8ABDC2">
                <a:tint val="44500"/>
                <a:satMod val="160000"/>
              </a:srgbClr>
            </a:gs>
            <a:gs pos="100000">
              <a:srgbClr val="8ABDC2">
                <a:tint val="23500"/>
                <a:satMod val="160000"/>
              </a:srgbClr>
            </a:gs>
          </a:gsLst>
          <a:path path="circle">
            <a:fillToRect l="50000" t="50000" r="50000" b="50000"/>
          </a:path>
          <a:tileRect/>
        </a:gradFill>
        <a:ln>
          <a:noFill/>
        </a:ln>
        <a:effectLst/>
      </dsp:spPr>
      <dsp:style>
        <a:lnRef idx="0">
          <a:scrgbClr r="0" g="0" b="0"/>
        </a:lnRef>
        <a:fillRef idx="1">
          <a:scrgbClr r="0" g="0" b="0"/>
        </a:fillRef>
        <a:effectRef idx="0">
          <a:scrgbClr r="0" g="0" b="0"/>
        </a:effectRef>
        <a:fontRef idx="minor"/>
      </dsp:style>
    </dsp:sp>
    <dsp:sp modelId="{28C81DB0-097C-48A7-BF5C-F4D0D5E7FF2A}">
      <dsp:nvSpPr>
        <dsp:cNvPr id="0" name=""/>
        <dsp:cNvSpPr/>
      </dsp:nvSpPr>
      <dsp:spPr>
        <a:xfrm>
          <a:off x="524398" y="3495992"/>
          <a:ext cx="953452" cy="9534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25BED-7FCC-49A4-8047-5AC1E457C6D1}">
      <dsp:nvSpPr>
        <dsp:cNvPr id="0" name=""/>
        <dsp:cNvSpPr/>
      </dsp:nvSpPr>
      <dsp:spPr>
        <a:xfrm>
          <a:off x="2002250" y="3105943"/>
          <a:ext cx="5070374" cy="1733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67" tIns="183467" rIns="183467" bIns="183467" numCol="1" spcCol="1270" anchor="ctr" anchorCtr="0">
          <a:noAutofit/>
        </a:bodyPr>
        <a:lstStyle/>
        <a:p>
          <a:pPr marL="0" lvl="0" indent="0" algn="l" defTabSz="800100">
            <a:lnSpc>
              <a:spcPct val="90000"/>
            </a:lnSpc>
            <a:spcBef>
              <a:spcPct val="0"/>
            </a:spcBef>
            <a:spcAft>
              <a:spcPct val="35000"/>
            </a:spcAft>
            <a:buNone/>
          </a:pPr>
          <a:r>
            <a:rPr lang="en-US" sz="1800" b="1" i="0" u="sng" kern="1200" dirty="0">
              <a:latin typeface="Times New Roman" panose="02020603050405020304" pitchFamily="18" charset="0"/>
              <a:cs typeface="Times New Roman" panose="02020603050405020304" pitchFamily="18" charset="0"/>
            </a:rPr>
            <a:t>Better Marketing Outreach to Consumers(passengers):</a:t>
          </a:r>
        </a:p>
        <a:p>
          <a:pPr marL="0" lvl="0" indent="0" algn="l" defTabSz="800100">
            <a:lnSpc>
              <a:spcPct val="90000"/>
            </a:lnSpc>
            <a:spcBef>
              <a:spcPct val="0"/>
            </a:spcBef>
            <a:spcAft>
              <a:spcPct val="35000"/>
            </a:spcAft>
            <a:buNone/>
          </a:pPr>
          <a:r>
            <a:rPr lang="en-US" sz="1600" b="0" i="0" kern="1200" dirty="0">
              <a:solidFill>
                <a:srgbClr val="000000"/>
              </a:solidFill>
              <a:latin typeface="Times New Roman" panose="02020603050405020304" pitchFamily="18" charset="0"/>
              <a:cs typeface="Times New Roman" panose="02020603050405020304" pitchFamily="18" charset="0"/>
            </a:rPr>
            <a:t>Boeing should spend more towards marketing of their planes, processes and the new quality measures that they considered.  </a:t>
          </a:r>
          <a:endParaRPr lang="en-US" sz="1600" kern="1200" dirty="0">
            <a:solidFill>
              <a:srgbClr val="000000"/>
            </a:solidFill>
            <a:latin typeface="Times New Roman" panose="02020603050405020304" pitchFamily="18" charset="0"/>
            <a:cs typeface="Times New Roman" panose="02020603050405020304" pitchFamily="18" charset="0"/>
          </a:endParaRPr>
        </a:p>
      </dsp:txBody>
      <dsp:txXfrm>
        <a:off x="2002250" y="3105943"/>
        <a:ext cx="5070374" cy="17335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8126286ab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8126286ab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
        <p:nvSpPr>
          <p:cNvPr id="465" name="Google Shape;465;g28126286ab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739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147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0453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Cover Slide">
  <p:cSld name="Presentation Cover Slide">
    <p:spTree>
      <p:nvGrpSpPr>
        <p:cNvPr id="1" name="Shape 12"/>
        <p:cNvGrpSpPr/>
        <p:nvPr/>
      </p:nvGrpSpPr>
      <p:grpSpPr>
        <a:xfrm>
          <a:off x="0" y="0"/>
          <a:ext cx="0" cy="0"/>
          <a:chOff x="0" y="0"/>
          <a:chExt cx="0" cy="0"/>
        </a:xfrm>
      </p:grpSpPr>
      <p:pic>
        <p:nvPicPr>
          <p:cNvPr id="13" name="Google Shape;13;p135"/>
          <p:cNvPicPr preferRelativeResize="0"/>
          <p:nvPr/>
        </p:nvPicPr>
        <p:blipFill rotWithShape="1">
          <a:blip r:embed="rId2">
            <a:alphaModFix/>
          </a:blip>
          <a:srcRect l="21564" r="21596"/>
          <a:stretch/>
        </p:blipFill>
        <p:spPr>
          <a:xfrm>
            <a:off x="6096000" y="1"/>
            <a:ext cx="4547938" cy="6857999"/>
          </a:xfrm>
          <a:prstGeom prst="rect">
            <a:avLst/>
          </a:prstGeom>
          <a:noFill/>
          <a:ln>
            <a:noFill/>
          </a:ln>
        </p:spPr>
      </p:pic>
      <p:pic>
        <p:nvPicPr>
          <p:cNvPr id="14" name="Google Shape;14;p135" descr="A picture containing sword&#10;&#10;Description automatically generated"/>
          <p:cNvPicPr preferRelativeResize="0"/>
          <p:nvPr/>
        </p:nvPicPr>
        <p:blipFill rotWithShape="1">
          <a:blip r:embed="rId3">
            <a:alphaModFix/>
          </a:blip>
          <a:srcRect l="9273" t="2373" r="18825" b="5951"/>
          <a:stretch/>
        </p:blipFill>
        <p:spPr>
          <a:xfrm>
            <a:off x="6096000" y="2166707"/>
            <a:ext cx="6096000" cy="4506198"/>
          </a:xfrm>
          <a:prstGeom prst="rect">
            <a:avLst/>
          </a:prstGeom>
          <a:noFill/>
          <a:ln>
            <a:noFill/>
          </a:ln>
        </p:spPr>
      </p:pic>
      <p:sp>
        <p:nvSpPr>
          <p:cNvPr id="15" name="Google Shape;15;p135"/>
          <p:cNvSpPr/>
          <p:nvPr/>
        </p:nvSpPr>
        <p:spPr>
          <a:xfrm>
            <a:off x="0" y="0"/>
            <a:ext cx="6096000" cy="6858001"/>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135"/>
          <p:cNvSpPr txBox="1">
            <a:spLocks noGrp="1"/>
          </p:cNvSpPr>
          <p:nvPr>
            <p:ph type="title"/>
          </p:nvPr>
        </p:nvSpPr>
        <p:spPr>
          <a:xfrm>
            <a:off x="499533" y="1852841"/>
            <a:ext cx="4810276" cy="3069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Newsreader Light"/>
              <a:buNone/>
              <a:defRPr sz="4000" b="0" i="0">
                <a:solidFill>
                  <a:schemeClr val="lt1"/>
                </a:solidFill>
                <a:latin typeface="Newsreader Light"/>
                <a:ea typeface="Newsreader Light"/>
                <a:cs typeface="Newsreader Light"/>
                <a:sym typeface="Newsreader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5"/>
          <p:cNvSpPr txBox="1">
            <a:spLocks noGrp="1"/>
          </p:cNvSpPr>
          <p:nvPr>
            <p:ph type="body" idx="1"/>
          </p:nvPr>
        </p:nvSpPr>
        <p:spPr>
          <a:xfrm>
            <a:off x="500063" y="315553"/>
            <a:ext cx="4810125" cy="6778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800"/>
              <a:buNone/>
              <a:defRPr sz="1800" b="1" i="0">
                <a:solidFill>
                  <a:schemeClr val="lt1"/>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135"/>
          <p:cNvPicPr preferRelativeResize="0"/>
          <p:nvPr/>
        </p:nvPicPr>
        <p:blipFill rotWithShape="1">
          <a:blip r:embed="rId4">
            <a:alphaModFix/>
          </a:blip>
          <a:srcRect/>
          <a:stretch/>
        </p:blipFill>
        <p:spPr>
          <a:xfrm>
            <a:off x="517542" y="5826513"/>
            <a:ext cx="3110859" cy="600759"/>
          </a:xfrm>
          <a:prstGeom prst="rect">
            <a:avLst/>
          </a:prstGeom>
          <a:noFill/>
          <a:ln>
            <a:noFill/>
          </a:ln>
        </p:spPr>
      </p:pic>
      <p:grpSp>
        <p:nvGrpSpPr>
          <p:cNvPr id="19" name="Google Shape;19;p135"/>
          <p:cNvGrpSpPr/>
          <p:nvPr/>
        </p:nvGrpSpPr>
        <p:grpSpPr>
          <a:xfrm>
            <a:off x="10649000" y="2947502"/>
            <a:ext cx="1543000" cy="3910498"/>
            <a:chOff x="7601000" y="2947500"/>
            <a:chExt cx="1543000" cy="3910498"/>
          </a:xfrm>
        </p:grpSpPr>
        <p:sp>
          <p:nvSpPr>
            <p:cNvPr id="20" name="Google Shape;20;p135"/>
            <p:cNvSpPr/>
            <p:nvPr/>
          </p:nvSpPr>
          <p:spPr>
            <a:xfrm>
              <a:off x="7601000" y="4075043"/>
              <a:ext cx="1543000" cy="278295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 name="Google Shape;21;p135" descr="A picture containing shape&#10;&#10;Description automatically generated"/>
            <p:cNvPicPr preferRelativeResize="0"/>
            <p:nvPr/>
          </p:nvPicPr>
          <p:blipFill rotWithShape="1">
            <a:blip r:embed="rId5">
              <a:alphaModFix/>
            </a:blip>
            <a:srcRect/>
            <a:stretch/>
          </p:blipFill>
          <p:spPr>
            <a:xfrm>
              <a:off x="7601872" y="2947500"/>
              <a:ext cx="1541254" cy="2418913"/>
            </a:xfrm>
            <a:prstGeom prst="rect">
              <a:avLst/>
            </a:prstGeom>
            <a:noFill/>
            <a:ln>
              <a:noFill/>
            </a:ln>
          </p:spPr>
        </p:pic>
      </p:grpSp>
      <p:grpSp>
        <p:nvGrpSpPr>
          <p:cNvPr id="22" name="Google Shape;22;p135"/>
          <p:cNvGrpSpPr/>
          <p:nvPr/>
        </p:nvGrpSpPr>
        <p:grpSpPr>
          <a:xfrm>
            <a:off x="10646469" y="0"/>
            <a:ext cx="1545531" cy="3860282"/>
            <a:chOff x="7599252" y="0"/>
            <a:chExt cx="1545531" cy="3860282"/>
          </a:xfrm>
        </p:grpSpPr>
        <p:pic>
          <p:nvPicPr>
            <p:cNvPr id="23" name="Google Shape;23;p135" descr="Shape&#10;&#10;Description automatically generated"/>
            <p:cNvPicPr preferRelativeResize="0"/>
            <p:nvPr/>
          </p:nvPicPr>
          <p:blipFill rotWithShape="1">
            <a:blip r:embed="rId6">
              <a:alphaModFix/>
            </a:blip>
            <a:srcRect/>
            <a:stretch/>
          </p:blipFill>
          <p:spPr>
            <a:xfrm rot="10800000">
              <a:off x="7601000" y="764139"/>
              <a:ext cx="1543783" cy="3096143"/>
            </a:xfrm>
            <a:prstGeom prst="rect">
              <a:avLst/>
            </a:prstGeom>
            <a:noFill/>
            <a:ln>
              <a:noFill/>
            </a:ln>
          </p:spPr>
        </p:pic>
        <p:sp>
          <p:nvSpPr>
            <p:cNvPr id="24" name="Google Shape;24;p135"/>
            <p:cNvSpPr/>
            <p:nvPr/>
          </p:nvSpPr>
          <p:spPr>
            <a:xfrm>
              <a:off x="7599252" y="0"/>
              <a:ext cx="1543000" cy="2782955"/>
            </a:xfrm>
            <a:prstGeom prst="rect">
              <a:avLst/>
            </a:prstGeom>
            <a:solidFill>
              <a:srgbClr val="8ABDC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Presentation Cover Slide">
  <p:cSld name="1_Presentation Cover Slide">
    <p:spTree>
      <p:nvGrpSpPr>
        <p:cNvPr id="1" name="Shape 88"/>
        <p:cNvGrpSpPr/>
        <p:nvPr/>
      </p:nvGrpSpPr>
      <p:grpSpPr>
        <a:xfrm>
          <a:off x="0" y="0"/>
          <a:ext cx="0" cy="0"/>
          <a:chOff x="0" y="0"/>
          <a:chExt cx="0" cy="0"/>
        </a:xfrm>
      </p:grpSpPr>
      <p:pic>
        <p:nvPicPr>
          <p:cNvPr id="89" name="Google Shape;89;p149"/>
          <p:cNvPicPr preferRelativeResize="0"/>
          <p:nvPr/>
        </p:nvPicPr>
        <p:blipFill rotWithShape="1">
          <a:blip r:embed="rId2">
            <a:alphaModFix/>
          </a:blip>
          <a:srcRect l="21564" r="21596"/>
          <a:stretch/>
        </p:blipFill>
        <p:spPr>
          <a:xfrm>
            <a:off x="6095912" y="1"/>
            <a:ext cx="4547938" cy="6857999"/>
          </a:xfrm>
          <a:prstGeom prst="rect">
            <a:avLst/>
          </a:prstGeom>
          <a:noFill/>
          <a:ln>
            <a:noFill/>
          </a:ln>
        </p:spPr>
      </p:pic>
      <p:pic>
        <p:nvPicPr>
          <p:cNvPr id="90" name="Google Shape;90;p149" descr="A picture containing sword&#10;&#10;Description automatically generated"/>
          <p:cNvPicPr preferRelativeResize="0"/>
          <p:nvPr/>
        </p:nvPicPr>
        <p:blipFill rotWithShape="1">
          <a:blip r:embed="rId3">
            <a:alphaModFix/>
          </a:blip>
          <a:srcRect l="9273" t="2373" r="18825" b="5951"/>
          <a:stretch/>
        </p:blipFill>
        <p:spPr>
          <a:xfrm>
            <a:off x="6096000" y="2166707"/>
            <a:ext cx="6096000" cy="4506198"/>
          </a:xfrm>
          <a:prstGeom prst="rect">
            <a:avLst/>
          </a:prstGeom>
          <a:noFill/>
          <a:ln>
            <a:noFill/>
          </a:ln>
        </p:spPr>
      </p:pic>
      <p:sp>
        <p:nvSpPr>
          <p:cNvPr id="91" name="Google Shape;91;p149"/>
          <p:cNvSpPr txBox="1">
            <a:spLocks noGrp="1"/>
          </p:cNvSpPr>
          <p:nvPr>
            <p:ph type="title"/>
          </p:nvPr>
        </p:nvSpPr>
        <p:spPr>
          <a:xfrm>
            <a:off x="499533" y="1852841"/>
            <a:ext cx="4810276" cy="3069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A0019"/>
              </a:buClr>
              <a:buSzPts val="4000"/>
              <a:buFont typeface="Newsreader Light"/>
              <a:buNone/>
              <a:defRPr sz="4000" b="0" i="0">
                <a:solidFill>
                  <a:srgbClr val="7A0019"/>
                </a:solidFill>
                <a:latin typeface="Newsreader Light"/>
                <a:ea typeface="Newsreader Light"/>
                <a:cs typeface="Newsreader Light"/>
                <a:sym typeface="Newsreader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9"/>
          <p:cNvSpPr txBox="1">
            <a:spLocks noGrp="1"/>
          </p:cNvSpPr>
          <p:nvPr>
            <p:ph type="body" idx="1"/>
          </p:nvPr>
        </p:nvSpPr>
        <p:spPr>
          <a:xfrm>
            <a:off x="485839" y="499533"/>
            <a:ext cx="4810125" cy="6778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800"/>
              <a:buNone/>
              <a:defRPr sz="18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3" name="Google Shape;93;p149"/>
          <p:cNvGrpSpPr/>
          <p:nvPr/>
        </p:nvGrpSpPr>
        <p:grpSpPr>
          <a:xfrm>
            <a:off x="10649000" y="2947502"/>
            <a:ext cx="1543000" cy="3910498"/>
            <a:chOff x="7601000" y="2947500"/>
            <a:chExt cx="1543000" cy="3910498"/>
          </a:xfrm>
        </p:grpSpPr>
        <p:sp>
          <p:nvSpPr>
            <p:cNvPr id="94" name="Google Shape;94;p149"/>
            <p:cNvSpPr/>
            <p:nvPr/>
          </p:nvSpPr>
          <p:spPr>
            <a:xfrm>
              <a:off x="7601000" y="4075043"/>
              <a:ext cx="1543000" cy="278295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5" name="Google Shape;95;p149" descr="A picture containing shape&#10;&#10;Description automatically generated"/>
            <p:cNvPicPr preferRelativeResize="0"/>
            <p:nvPr/>
          </p:nvPicPr>
          <p:blipFill rotWithShape="1">
            <a:blip r:embed="rId4">
              <a:alphaModFix/>
            </a:blip>
            <a:srcRect/>
            <a:stretch/>
          </p:blipFill>
          <p:spPr>
            <a:xfrm>
              <a:off x="7601872" y="2947500"/>
              <a:ext cx="1541254" cy="2418913"/>
            </a:xfrm>
            <a:prstGeom prst="rect">
              <a:avLst/>
            </a:prstGeom>
            <a:noFill/>
            <a:ln>
              <a:noFill/>
            </a:ln>
          </p:spPr>
        </p:pic>
      </p:grpSp>
      <p:pic>
        <p:nvPicPr>
          <p:cNvPr id="96" name="Google Shape;96;p149"/>
          <p:cNvPicPr preferRelativeResize="0"/>
          <p:nvPr/>
        </p:nvPicPr>
        <p:blipFill rotWithShape="1">
          <a:blip r:embed="rId5">
            <a:alphaModFix/>
          </a:blip>
          <a:srcRect/>
          <a:stretch/>
        </p:blipFill>
        <p:spPr>
          <a:xfrm>
            <a:off x="499533" y="5778162"/>
            <a:ext cx="3128868" cy="604236"/>
          </a:xfrm>
          <a:prstGeom prst="rect">
            <a:avLst/>
          </a:prstGeom>
          <a:noFill/>
          <a:ln>
            <a:noFill/>
          </a:ln>
        </p:spPr>
      </p:pic>
      <p:pic>
        <p:nvPicPr>
          <p:cNvPr id="97" name="Google Shape;97;p149" descr="Shape&#10;&#10;Description automatically generated"/>
          <p:cNvPicPr preferRelativeResize="0"/>
          <p:nvPr/>
        </p:nvPicPr>
        <p:blipFill rotWithShape="1">
          <a:blip r:embed="rId6">
            <a:alphaModFix/>
          </a:blip>
          <a:srcRect/>
          <a:stretch/>
        </p:blipFill>
        <p:spPr>
          <a:xfrm>
            <a:off x="10650746" y="758240"/>
            <a:ext cx="1541254" cy="3091070"/>
          </a:xfrm>
          <a:prstGeom prst="rect">
            <a:avLst/>
          </a:prstGeom>
          <a:noFill/>
          <a:ln>
            <a:noFill/>
          </a:ln>
        </p:spPr>
      </p:pic>
      <p:sp>
        <p:nvSpPr>
          <p:cNvPr id="98" name="Google Shape;98;p149"/>
          <p:cNvSpPr/>
          <p:nvPr/>
        </p:nvSpPr>
        <p:spPr>
          <a:xfrm>
            <a:off x="10658074" y="0"/>
            <a:ext cx="1543000" cy="2782955"/>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9"/>
        <p:cNvGrpSpPr/>
        <p:nvPr/>
      </p:nvGrpSpPr>
      <p:grpSpPr>
        <a:xfrm>
          <a:off x="0" y="0"/>
          <a:ext cx="0" cy="0"/>
          <a:chOff x="0" y="0"/>
          <a:chExt cx="0" cy="0"/>
        </a:xfrm>
      </p:grpSpPr>
      <p:sp>
        <p:nvSpPr>
          <p:cNvPr id="100" name="Google Shape;100;p150"/>
          <p:cNvSpPr/>
          <p:nvPr/>
        </p:nvSpPr>
        <p:spPr>
          <a:xfrm>
            <a:off x="4572000" y="0"/>
            <a:ext cx="7620000" cy="6858000"/>
          </a:xfrm>
          <a:prstGeom prst="rect">
            <a:avLst/>
          </a:prstGeom>
          <a:solidFill>
            <a:srgbClr val="7A0019"/>
          </a:solidFill>
          <a:ln w="12700" cap="flat" cmpd="sng">
            <a:solidFill>
              <a:srgbClr val="5900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p150"/>
          <p:cNvSpPr>
            <a:spLocks noGrp="1"/>
          </p:cNvSpPr>
          <p:nvPr>
            <p:ph type="pic" idx="2"/>
          </p:nvPr>
        </p:nvSpPr>
        <p:spPr>
          <a:xfrm>
            <a:off x="0" y="1304"/>
            <a:ext cx="4572000" cy="6856697"/>
          </a:xfrm>
          <a:prstGeom prst="rect">
            <a:avLst/>
          </a:prstGeom>
          <a:noFill/>
          <a:ln>
            <a:noFill/>
          </a:ln>
        </p:spPr>
      </p:sp>
      <p:pic>
        <p:nvPicPr>
          <p:cNvPr id="102" name="Google Shape;102;p150" descr="A picture containing lamp, light&#10;&#10;Description automatically generated"/>
          <p:cNvPicPr preferRelativeResize="0"/>
          <p:nvPr/>
        </p:nvPicPr>
        <p:blipFill rotWithShape="1">
          <a:blip r:embed="rId2">
            <a:alphaModFix/>
          </a:blip>
          <a:srcRect r="34340" b="7630"/>
          <a:stretch/>
        </p:blipFill>
        <p:spPr>
          <a:xfrm>
            <a:off x="644461" y="4738683"/>
            <a:ext cx="3927540" cy="2118015"/>
          </a:xfrm>
          <a:prstGeom prst="rect">
            <a:avLst/>
          </a:prstGeom>
          <a:noFill/>
          <a:ln>
            <a:noFill/>
          </a:ln>
        </p:spPr>
      </p:pic>
      <p:sp>
        <p:nvSpPr>
          <p:cNvPr id="103" name="Google Shape;103;p150"/>
          <p:cNvSpPr txBox="1">
            <a:spLocks noGrp="1"/>
          </p:cNvSpPr>
          <p:nvPr>
            <p:ph type="title"/>
          </p:nvPr>
        </p:nvSpPr>
        <p:spPr>
          <a:xfrm>
            <a:off x="5209021" y="1989537"/>
            <a:ext cx="5405607"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Newsreader Light"/>
              <a:buNone/>
              <a:defRPr sz="3600" b="0" i="0">
                <a:solidFill>
                  <a:schemeClr val="lt1"/>
                </a:solidFill>
                <a:latin typeface="Newsreader Light"/>
                <a:ea typeface="Newsreader Light"/>
                <a:cs typeface="Newsreader Light"/>
                <a:sym typeface="Newsreader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0"/>
          <p:cNvSpPr txBox="1">
            <a:spLocks noGrp="1"/>
          </p:cNvSpPr>
          <p:nvPr>
            <p:ph type="body" idx="1"/>
          </p:nvPr>
        </p:nvSpPr>
        <p:spPr>
          <a:xfrm>
            <a:off x="5209019" y="1330812"/>
            <a:ext cx="5405437"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i="0">
                <a:solidFill>
                  <a:schemeClr val="lt1"/>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50"/>
          <p:cNvSpPr txBox="1">
            <a:spLocks noGrp="1"/>
          </p:cNvSpPr>
          <p:nvPr>
            <p:ph type="body" idx="3"/>
          </p:nvPr>
        </p:nvSpPr>
        <p:spPr>
          <a:xfrm>
            <a:off x="5209019" y="4354621"/>
            <a:ext cx="5405437"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b="0" i="0">
                <a:solidFill>
                  <a:schemeClr val="lt1"/>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06"/>
        <p:cNvGrpSpPr/>
        <p:nvPr/>
      </p:nvGrpSpPr>
      <p:grpSpPr>
        <a:xfrm>
          <a:off x="0" y="0"/>
          <a:ext cx="0" cy="0"/>
          <a:chOff x="0" y="0"/>
          <a:chExt cx="0" cy="0"/>
        </a:xfrm>
      </p:grpSpPr>
      <p:sp>
        <p:nvSpPr>
          <p:cNvPr id="107" name="Google Shape;107;p151"/>
          <p:cNvSpPr/>
          <p:nvPr/>
        </p:nvSpPr>
        <p:spPr>
          <a:xfrm>
            <a:off x="4572000" y="0"/>
            <a:ext cx="7620000" cy="6858000"/>
          </a:xfrm>
          <a:prstGeom prst="rect">
            <a:avLst/>
          </a:prstGeom>
          <a:solidFill>
            <a:srgbClr val="E6E0D2"/>
          </a:solidFill>
          <a:ln w="12700" cap="flat" cmpd="sng">
            <a:solidFill>
              <a:srgbClr val="59001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151"/>
          <p:cNvSpPr>
            <a:spLocks noGrp="1"/>
          </p:cNvSpPr>
          <p:nvPr>
            <p:ph type="pic" idx="2"/>
          </p:nvPr>
        </p:nvSpPr>
        <p:spPr>
          <a:xfrm>
            <a:off x="0" y="1304"/>
            <a:ext cx="4572000" cy="6856697"/>
          </a:xfrm>
          <a:prstGeom prst="rect">
            <a:avLst/>
          </a:prstGeom>
          <a:noFill/>
          <a:ln>
            <a:noFill/>
          </a:ln>
        </p:spPr>
      </p:sp>
      <p:pic>
        <p:nvPicPr>
          <p:cNvPr id="109" name="Google Shape;109;p151" descr="A picture containing lamp, light&#10;&#10;Description automatically generated"/>
          <p:cNvPicPr preferRelativeResize="0"/>
          <p:nvPr/>
        </p:nvPicPr>
        <p:blipFill rotWithShape="1">
          <a:blip r:embed="rId2">
            <a:alphaModFix/>
          </a:blip>
          <a:srcRect r="34340" b="7630"/>
          <a:stretch/>
        </p:blipFill>
        <p:spPr>
          <a:xfrm>
            <a:off x="644461" y="4738683"/>
            <a:ext cx="3927540" cy="2118015"/>
          </a:xfrm>
          <a:prstGeom prst="rect">
            <a:avLst/>
          </a:prstGeom>
          <a:noFill/>
          <a:ln>
            <a:noFill/>
          </a:ln>
        </p:spPr>
      </p:pic>
      <p:sp>
        <p:nvSpPr>
          <p:cNvPr id="110" name="Google Shape;110;p151"/>
          <p:cNvSpPr txBox="1">
            <a:spLocks noGrp="1"/>
          </p:cNvSpPr>
          <p:nvPr>
            <p:ph type="title"/>
          </p:nvPr>
        </p:nvSpPr>
        <p:spPr>
          <a:xfrm>
            <a:off x="5209021" y="1989537"/>
            <a:ext cx="5405607"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A1A1A"/>
              </a:buClr>
              <a:buSzPts val="3600"/>
              <a:buFont typeface="Newsreader Light"/>
              <a:buNone/>
              <a:defRPr sz="3600" b="0" i="0">
                <a:solidFill>
                  <a:srgbClr val="1A1A1A"/>
                </a:solidFill>
                <a:latin typeface="Newsreader Light"/>
                <a:ea typeface="Newsreader Light"/>
                <a:cs typeface="Newsreader Light"/>
                <a:sym typeface="Newsreader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51"/>
          <p:cNvSpPr txBox="1">
            <a:spLocks noGrp="1"/>
          </p:cNvSpPr>
          <p:nvPr>
            <p:ph type="body" idx="1"/>
          </p:nvPr>
        </p:nvSpPr>
        <p:spPr>
          <a:xfrm>
            <a:off x="5209019" y="1330812"/>
            <a:ext cx="5405437"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151"/>
          <p:cNvSpPr txBox="1">
            <a:spLocks noGrp="1"/>
          </p:cNvSpPr>
          <p:nvPr>
            <p:ph type="body" idx="3"/>
          </p:nvPr>
        </p:nvSpPr>
        <p:spPr>
          <a:xfrm>
            <a:off x="5209019" y="4354621"/>
            <a:ext cx="5405437"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 Data Points - Vertical">
  <p:cSld name="Text + Data Points - Vertical">
    <p:spTree>
      <p:nvGrpSpPr>
        <p:cNvPr id="1" name="Shape 113"/>
        <p:cNvGrpSpPr/>
        <p:nvPr/>
      </p:nvGrpSpPr>
      <p:grpSpPr>
        <a:xfrm>
          <a:off x="0" y="0"/>
          <a:ext cx="0" cy="0"/>
          <a:chOff x="0" y="0"/>
          <a:chExt cx="0" cy="0"/>
        </a:xfrm>
      </p:grpSpPr>
      <p:pic>
        <p:nvPicPr>
          <p:cNvPr id="114" name="Google Shape;114;p152"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15" name="Google Shape;115;p152"/>
          <p:cNvSpPr txBox="1">
            <a:spLocks noGrp="1"/>
          </p:cNvSpPr>
          <p:nvPr>
            <p:ph type="title"/>
          </p:nvPr>
        </p:nvSpPr>
        <p:spPr>
          <a:xfrm>
            <a:off x="398478" y="1491846"/>
            <a:ext cx="7543800"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2"/>
          <p:cNvSpPr txBox="1">
            <a:spLocks noGrp="1"/>
          </p:cNvSpPr>
          <p:nvPr>
            <p:ph type="body" idx="1"/>
          </p:nvPr>
        </p:nvSpPr>
        <p:spPr>
          <a:xfrm>
            <a:off x="398479" y="267322"/>
            <a:ext cx="752366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52"/>
          <p:cNvSpPr txBox="1">
            <a:spLocks noGrp="1"/>
          </p:cNvSpPr>
          <p:nvPr>
            <p:ph type="body" idx="2"/>
          </p:nvPr>
        </p:nvSpPr>
        <p:spPr>
          <a:xfrm>
            <a:off x="398479" y="2998168"/>
            <a:ext cx="7523665"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52"/>
          <p:cNvSpPr txBox="1">
            <a:spLocks noGrp="1"/>
          </p:cNvSpPr>
          <p:nvPr>
            <p:ph type="body" idx="3"/>
          </p:nvPr>
        </p:nvSpPr>
        <p:spPr>
          <a:xfrm>
            <a:off x="8359323" y="1262651"/>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52"/>
          <p:cNvSpPr txBox="1">
            <a:spLocks noGrp="1"/>
          </p:cNvSpPr>
          <p:nvPr>
            <p:ph type="body" idx="4"/>
          </p:nvPr>
        </p:nvSpPr>
        <p:spPr>
          <a:xfrm>
            <a:off x="8359323" y="777294"/>
            <a:ext cx="3429000" cy="46987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52"/>
          <p:cNvSpPr txBox="1">
            <a:spLocks noGrp="1"/>
          </p:cNvSpPr>
          <p:nvPr>
            <p:ph type="body" idx="5"/>
          </p:nvPr>
        </p:nvSpPr>
        <p:spPr>
          <a:xfrm>
            <a:off x="8359323" y="1964149"/>
            <a:ext cx="3429000" cy="9144"/>
          </a:xfrm>
          <a:prstGeom prst="rect">
            <a:avLst/>
          </a:prstGeom>
          <a:solidFill>
            <a:srgbClr val="FFCC33"/>
          </a:solidFill>
          <a:ln w="9525" cap="flat" cmpd="sng">
            <a:solidFill>
              <a:srgbClr val="1A1A1A"/>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800"/>
              <a:buNone/>
              <a:defRPr sz="800">
                <a:solidFill>
                  <a:schemeClr val="accent2"/>
                </a:solidFill>
                <a:latin typeface="Lato"/>
                <a:ea typeface="Lato"/>
                <a:cs typeface="Lato"/>
                <a:sym typeface="Lato"/>
              </a:defRPr>
            </a:lvl1pPr>
            <a:lvl2pPr marL="914400" lvl="1" indent="-228600" algn="l">
              <a:lnSpc>
                <a:spcPct val="90000"/>
              </a:lnSpc>
              <a:spcBef>
                <a:spcPts val="500"/>
              </a:spcBef>
              <a:spcAft>
                <a:spcPts val="0"/>
              </a:spcAft>
              <a:buClr>
                <a:schemeClr val="dk2"/>
              </a:buClr>
              <a:buSzPts val="1800"/>
              <a:buNone/>
              <a:defRPr/>
            </a:lvl2pPr>
            <a:lvl3pPr marL="1371600" lvl="2" indent="-228600" algn="l">
              <a:lnSpc>
                <a:spcPct val="90000"/>
              </a:lnSpc>
              <a:spcBef>
                <a:spcPts val="500"/>
              </a:spcBef>
              <a:spcAft>
                <a:spcPts val="0"/>
              </a:spcAft>
              <a:buClr>
                <a:schemeClr val="dk2"/>
              </a:buClr>
              <a:buSzPts val="1800"/>
              <a:buNone/>
              <a:defRPr/>
            </a:lvl3pPr>
            <a:lvl4pPr marL="1828800" lvl="3" indent="-228600" algn="l">
              <a:lnSpc>
                <a:spcPct val="90000"/>
              </a:lnSpc>
              <a:spcBef>
                <a:spcPts val="500"/>
              </a:spcBef>
              <a:spcAft>
                <a:spcPts val="0"/>
              </a:spcAft>
              <a:buClr>
                <a:schemeClr val="dk2"/>
              </a:buClr>
              <a:buSzPts val="1800"/>
              <a:buNone/>
              <a:defRPr/>
            </a:lvl4pPr>
            <a:lvl5pPr marL="2286000" lvl="4" indent="-228600" algn="l">
              <a:lnSpc>
                <a:spcPct val="90000"/>
              </a:lnSpc>
              <a:spcBef>
                <a:spcPts val="5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52"/>
          <p:cNvSpPr txBox="1">
            <a:spLocks noGrp="1"/>
          </p:cNvSpPr>
          <p:nvPr>
            <p:ph type="body" idx="6"/>
          </p:nvPr>
        </p:nvSpPr>
        <p:spPr>
          <a:xfrm>
            <a:off x="8359323" y="2690979"/>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52"/>
          <p:cNvSpPr txBox="1">
            <a:spLocks noGrp="1"/>
          </p:cNvSpPr>
          <p:nvPr>
            <p:ph type="body" idx="7"/>
          </p:nvPr>
        </p:nvSpPr>
        <p:spPr>
          <a:xfrm>
            <a:off x="8359323" y="2205622"/>
            <a:ext cx="3429000" cy="46987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52"/>
          <p:cNvSpPr txBox="1">
            <a:spLocks noGrp="1"/>
          </p:cNvSpPr>
          <p:nvPr>
            <p:ph type="body" idx="8"/>
          </p:nvPr>
        </p:nvSpPr>
        <p:spPr>
          <a:xfrm>
            <a:off x="8359323" y="3392477"/>
            <a:ext cx="3429000" cy="9144"/>
          </a:xfrm>
          <a:prstGeom prst="rect">
            <a:avLst/>
          </a:prstGeom>
          <a:solidFill>
            <a:srgbClr val="FFCC33"/>
          </a:solidFill>
          <a:ln w="9525" cap="flat" cmpd="sng">
            <a:solidFill>
              <a:srgbClr val="1A1A1A"/>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800"/>
              <a:buNone/>
              <a:defRPr sz="800">
                <a:solidFill>
                  <a:schemeClr val="accent2"/>
                </a:solidFill>
                <a:latin typeface="Lato"/>
                <a:ea typeface="Lato"/>
                <a:cs typeface="Lato"/>
                <a:sym typeface="Lato"/>
              </a:defRPr>
            </a:lvl1pPr>
            <a:lvl2pPr marL="914400" lvl="1" indent="-228600" algn="l">
              <a:lnSpc>
                <a:spcPct val="90000"/>
              </a:lnSpc>
              <a:spcBef>
                <a:spcPts val="500"/>
              </a:spcBef>
              <a:spcAft>
                <a:spcPts val="0"/>
              </a:spcAft>
              <a:buClr>
                <a:schemeClr val="dk2"/>
              </a:buClr>
              <a:buSzPts val="1800"/>
              <a:buNone/>
              <a:defRPr/>
            </a:lvl2pPr>
            <a:lvl3pPr marL="1371600" lvl="2" indent="-228600" algn="l">
              <a:lnSpc>
                <a:spcPct val="90000"/>
              </a:lnSpc>
              <a:spcBef>
                <a:spcPts val="500"/>
              </a:spcBef>
              <a:spcAft>
                <a:spcPts val="0"/>
              </a:spcAft>
              <a:buClr>
                <a:schemeClr val="dk2"/>
              </a:buClr>
              <a:buSzPts val="1800"/>
              <a:buNone/>
              <a:defRPr/>
            </a:lvl3pPr>
            <a:lvl4pPr marL="1828800" lvl="3" indent="-228600" algn="l">
              <a:lnSpc>
                <a:spcPct val="90000"/>
              </a:lnSpc>
              <a:spcBef>
                <a:spcPts val="500"/>
              </a:spcBef>
              <a:spcAft>
                <a:spcPts val="0"/>
              </a:spcAft>
              <a:buClr>
                <a:schemeClr val="dk2"/>
              </a:buClr>
              <a:buSzPts val="1800"/>
              <a:buNone/>
              <a:defRPr/>
            </a:lvl4pPr>
            <a:lvl5pPr marL="2286000" lvl="4" indent="-228600" algn="l">
              <a:lnSpc>
                <a:spcPct val="90000"/>
              </a:lnSpc>
              <a:spcBef>
                <a:spcPts val="5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52"/>
          <p:cNvSpPr txBox="1">
            <a:spLocks noGrp="1"/>
          </p:cNvSpPr>
          <p:nvPr>
            <p:ph type="body" idx="9"/>
          </p:nvPr>
        </p:nvSpPr>
        <p:spPr>
          <a:xfrm>
            <a:off x="8359323" y="4130313"/>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52"/>
          <p:cNvSpPr txBox="1">
            <a:spLocks noGrp="1"/>
          </p:cNvSpPr>
          <p:nvPr>
            <p:ph type="body" idx="13"/>
          </p:nvPr>
        </p:nvSpPr>
        <p:spPr>
          <a:xfrm>
            <a:off x="8359323" y="3644956"/>
            <a:ext cx="3429000" cy="46987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52"/>
          <p:cNvSpPr txBox="1">
            <a:spLocks noGrp="1"/>
          </p:cNvSpPr>
          <p:nvPr>
            <p:ph type="body" idx="14"/>
          </p:nvPr>
        </p:nvSpPr>
        <p:spPr>
          <a:xfrm>
            <a:off x="8359323" y="4831811"/>
            <a:ext cx="3429000" cy="9144"/>
          </a:xfrm>
          <a:prstGeom prst="rect">
            <a:avLst/>
          </a:prstGeom>
          <a:solidFill>
            <a:srgbClr val="FFCC33"/>
          </a:solidFill>
          <a:ln w="9525" cap="flat" cmpd="sng">
            <a:solidFill>
              <a:srgbClr val="1A1A1A"/>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800"/>
              <a:buNone/>
              <a:defRPr sz="800">
                <a:solidFill>
                  <a:schemeClr val="accent2"/>
                </a:solidFill>
                <a:latin typeface="Lato"/>
                <a:ea typeface="Lato"/>
                <a:cs typeface="Lato"/>
                <a:sym typeface="Lato"/>
              </a:defRPr>
            </a:lvl1pPr>
            <a:lvl2pPr marL="914400" lvl="1" indent="-228600" algn="l">
              <a:lnSpc>
                <a:spcPct val="90000"/>
              </a:lnSpc>
              <a:spcBef>
                <a:spcPts val="500"/>
              </a:spcBef>
              <a:spcAft>
                <a:spcPts val="0"/>
              </a:spcAft>
              <a:buClr>
                <a:schemeClr val="dk2"/>
              </a:buClr>
              <a:buSzPts val="1800"/>
              <a:buNone/>
              <a:defRPr/>
            </a:lvl2pPr>
            <a:lvl3pPr marL="1371600" lvl="2" indent="-228600" algn="l">
              <a:lnSpc>
                <a:spcPct val="90000"/>
              </a:lnSpc>
              <a:spcBef>
                <a:spcPts val="500"/>
              </a:spcBef>
              <a:spcAft>
                <a:spcPts val="0"/>
              </a:spcAft>
              <a:buClr>
                <a:schemeClr val="dk2"/>
              </a:buClr>
              <a:buSzPts val="1800"/>
              <a:buNone/>
              <a:defRPr/>
            </a:lvl3pPr>
            <a:lvl4pPr marL="1828800" lvl="3" indent="-228600" algn="l">
              <a:lnSpc>
                <a:spcPct val="90000"/>
              </a:lnSpc>
              <a:spcBef>
                <a:spcPts val="500"/>
              </a:spcBef>
              <a:spcAft>
                <a:spcPts val="0"/>
              </a:spcAft>
              <a:buClr>
                <a:schemeClr val="dk2"/>
              </a:buClr>
              <a:buSzPts val="1800"/>
              <a:buNone/>
              <a:defRPr/>
            </a:lvl4pPr>
            <a:lvl5pPr marL="2286000" lvl="4" indent="-228600" algn="l">
              <a:lnSpc>
                <a:spcPct val="90000"/>
              </a:lnSpc>
              <a:spcBef>
                <a:spcPts val="5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52"/>
          <p:cNvSpPr txBox="1">
            <a:spLocks noGrp="1"/>
          </p:cNvSpPr>
          <p:nvPr>
            <p:ph type="body" idx="15"/>
          </p:nvPr>
        </p:nvSpPr>
        <p:spPr>
          <a:xfrm>
            <a:off x="8359323" y="5568367"/>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52"/>
          <p:cNvSpPr txBox="1">
            <a:spLocks noGrp="1"/>
          </p:cNvSpPr>
          <p:nvPr>
            <p:ph type="body" idx="16"/>
          </p:nvPr>
        </p:nvSpPr>
        <p:spPr>
          <a:xfrm>
            <a:off x="8359323" y="5083010"/>
            <a:ext cx="3429000" cy="46987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 Data Points - Horizontal">
  <p:cSld name="Text + Data Points - Horizontal">
    <p:spTree>
      <p:nvGrpSpPr>
        <p:cNvPr id="1" name="Shape 129"/>
        <p:cNvGrpSpPr/>
        <p:nvPr/>
      </p:nvGrpSpPr>
      <p:grpSpPr>
        <a:xfrm>
          <a:off x="0" y="0"/>
          <a:ext cx="0" cy="0"/>
          <a:chOff x="0" y="0"/>
          <a:chExt cx="0" cy="0"/>
        </a:xfrm>
      </p:grpSpPr>
      <p:pic>
        <p:nvPicPr>
          <p:cNvPr id="130" name="Google Shape;130;p153"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31" name="Google Shape;131;p153"/>
          <p:cNvSpPr txBox="1">
            <a:spLocks noGrp="1"/>
          </p:cNvSpPr>
          <p:nvPr>
            <p:ph type="title"/>
          </p:nvPr>
        </p:nvSpPr>
        <p:spPr>
          <a:xfrm>
            <a:off x="3688385" y="1367987"/>
            <a:ext cx="4810276" cy="9487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53"/>
          <p:cNvSpPr txBox="1">
            <a:spLocks noGrp="1"/>
          </p:cNvSpPr>
          <p:nvPr>
            <p:ph type="body" idx="1"/>
          </p:nvPr>
        </p:nvSpPr>
        <p:spPr>
          <a:xfrm>
            <a:off x="398480" y="267322"/>
            <a:ext cx="481012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53"/>
          <p:cNvSpPr txBox="1">
            <a:spLocks noGrp="1"/>
          </p:cNvSpPr>
          <p:nvPr>
            <p:ph type="body" idx="2"/>
          </p:nvPr>
        </p:nvSpPr>
        <p:spPr>
          <a:xfrm>
            <a:off x="3688461" y="2874309"/>
            <a:ext cx="4810125"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153"/>
          <p:cNvSpPr txBox="1">
            <a:spLocks noGrp="1"/>
          </p:cNvSpPr>
          <p:nvPr>
            <p:ph type="body" idx="3"/>
          </p:nvPr>
        </p:nvSpPr>
        <p:spPr>
          <a:xfrm>
            <a:off x="398480"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53"/>
          <p:cNvSpPr txBox="1">
            <a:spLocks noGrp="1"/>
          </p:cNvSpPr>
          <p:nvPr>
            <p:ph type="body" idx="4"/>
          </p:nvPr>
        </p:nvSpPr>
        <p:spPr>
          <a:xfrm>
            <a:off x="398480" y="4860357"/>
            <a:ext cx="3429000" cy="46987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2800"/>
              <a:buNone/>
              <a:defRPr sz="2800" b="0" i="0">
                <a:solidFill>
                  <a:schemeClr val="accent1"/>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53"/>
          <p:cNvSpPr txBox="1">
            <a:spLocks noGrp="1"/>
          </p:cNvSpPr>
          <p:nvPr>
            <p:ph type="body" idx="5"/>
          </p:nvPr>
        </p:nvSpPr>
        <p:spPr>
          <a:xfrm>
            <a:off x="4389908"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53"/>
          <p:cNvSpPr txBox="1">
            <a:spLocks noGrp="1"/>
          </p:cNvSpPr>
          <p:nvPr>
            <p:ph type="body" idx="6"/>
          </p:nvPr>
        </p:nvSpPr>
        <p:spPr>
          <a:xfrm>
            <a:off x="4389908" y="4860357"/>
            <a:ext cx="3429000" cy="46987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53"/>
          <p:cNvSpPr txBox="1">
            <a:spLocks noGrp="1"/>
          </p:cNvSpPr>
          <p:nvPr>
            <p:ph type="body" idx="7"/>
          </p:nvPr>
        </p:nvSpPr>
        <p:spPr>
          <a:xfrm>
            <a:off x="8393432"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53"/>
          <p:cNvSpPr txBox="1">
            <a:spLocks noGrp="1"/>
          </p:cNvSpPr>
          <p:nvPr>
            <p:ph type="body" idx="8"/>
          </p:nvPr>
        </p:nvSpPr>
        <p:spPr>
          <a:xfrm>
            <a:off x="8393432" y="4860357"/>
            <a:ext cx="3429000" cy="46987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7A0019"/>
              </a:buClr>
              <a:buSzPts val="2800"/>
              <a:buNone/>
              <a:defRPr sz="2800" b="0" i="0">
                <a:solidFill>
                  <a:srgbClr val="7A0019"/>
                </a:solidFill>
                <a:latin typeface="Newsreader Light"/>
                <a:ea typeface="Newsreader Light"/>
                <a:cs typeface="Newsreader Light"/>
                <a:sym typeface="Newsreader Light"/>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Photo + Quote - Full Slide">
  <p:cSld name="Custom Photo + Quote - Full Slide">
    <p:spTree>
      <p:nvGrpSpPr>
        <p:cNvPr id="1" name="Shape 140"/>
        <p:cNvGrpSpPr/>
        <p:nvPr/>
      </p:nvGrpSpPr>
      <p:grpSpPr>
        <a:xfrm>
          <a:off x="0" y="0"/>
          <a:ext cx="0" cy="0"/>
          <a:chOff x="0" y="0"/>
          <a:chExt cx="0" cy="0"/>
        </a:xfrm>
      </p:grpSpPr>
      <p:pic>
        <p:nvPicPr>
          <p:cNvPr id="141" name="Google Shape;141;p154"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cxnSp>
        <p:nvCxnSpPr>
          <p:cNvPr id="142" name="Google Shape;142;p154"/>
          <p:cNvCxnSpPr/>
          <p:nvPr/>
        </p:nvCxnSpPr>
        <p:spPr>
          <a:xfrm>
            <a:off x="358186" y="734818"/>
            <a:ext cx="3200400" cy="0"/>
          </a:xfrm>
          <a:prstGeom prst="straightConnector1">
            <a:avLst/>
          </a:prstGeom>
          <a:noFill/>
          <a:ln w="25400" cap="flat" cmpd="sng">
            <a:solidFill>
              <a:srgbClr val="FFCC33"/>
            </a:solidFill>
            <a:prstDash val="solid"/>
            <a:miter lim="800000"/>
            <a:headEnd type="none" w="sm" len="sm"/>
            <a:tailEnd type="none" w="sm" len="sm"/>
          </a:ln>
        </p:spPr>
      </p:cxnSp>
      <p:pic>
        <p:nvPicPr>
          <p:cNvPr id="143" name="Google Shape;143;p154" descr="CSoM-WS-preso-quote.png"/>
          <p:cNvPicPr preferRelativeResize="0"/>
          <p:nvPr/>
        </p:nvPicPr>
        <p:blipFill rotWithShape="1">
          <a:blip r:embed="rId3">
            <a:alphaModFix/>
          </a:blip>
          <a:srcRect/>
          <a:stretch/>
        </p:blipFill>
        <p:spPr>
          <a:xfrm>
            <a:off x="583398" y="389781"/>
            <a:ext cx="618635" cy="618635"/>
          </a:xfrm>
          <a:prstGeom prst="rect">
            <a:avLst/>
          </a:prstGeom>
          <a:noFill/>
          <a:ln>
            <a:noFill/>
          </a:ln>
        </p:spPr>
      </p:pic>
      <p:sp>
        <p:nvSpPr>
          <p:cNvPr id="144" name="Google Shape;144;p154"/>
          <p:cNvSpPr txBox="1">
            <a:spLocks noGrp="1"/>
          </p:cNvSpPr>
          <p:nvPr>
            <p:ph type="body" idx="1"/>
          </p:nvPr>
        </p:nvSpPr>
        <p:spPr>
          <a:xfrm>
            <a:off x="358187" y="4266752"/>
            <a:ext cx="3200399"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2"/>
              </a:buClr>
              <a:buSzPts val="900"/>
              <a:buNone/>
              <a:defRPr sz="900" b="0" i="0">
                <a:solidFill>
                  <a:schemeClr val="dk2"/>
                </a:solidFill>
                <a:latin typeface="Lato Black"/>
                <a:ea typeface="Lato Black"/>
                <a:cs typeface="Lato Black"/>
                <a:sym typeface="Lato Black"/>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54"/>
          <p:cNvSpPr txBox="1">
            <a:spLocks noGrp="1"/>
          </p:cNvSpPr>
          <p:nvPr>
            <p:ph type="body" idx="2"/>
          </p:nvPr>
        </p:nvSpPr>
        <p:spPr>
          <a:xfrm>
            <a:off x="358187" y="1374439"/>
            <a:ext cx="3200399" cy="89946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2"/>
              </a:buClr>
              <a:buSzPts val="2000"/>
              <a:buNone/>
              <a:defRPr sz="2000" b="0" i="1">
                <a:solidFill>
                  <a:schemeClr val="dk2"/>
                </a:solidFill>
                <a:latin typeface="Lato"/>
                <a:ea typeface="Lato"/>
                <a:cs typeface="Lato"/>
                <a:sym typeface="Lato"/>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54"/>
          <p:cNvSpPr>
            <a:spLocks noGrp="1"/>
          </p:cNvSpPr>
          <p:nvPr>
            <p:ph type="pic" idx="3"/>
          </p:nvPr>
        </p:nvSpPr>
        <p:spPr>
          <a:xfrm>
            <a:off x="4174624" y="2"/>
            <a:ext cx="8017376" cy="632155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 Small Custom Photos - Vertical">
  <p:cSld name="Text + Small Custom Photos - Vertical">
    <p:spTree>
      <p:nvGrpSpPr>
        <p:cNvPr id="1" name="Shape 147"/>
        <p:cNvGrpSpPr/>
        <p:nvPr/>
      </p:nvGrpSpPr>
      <p:grpSpPr>
        <a:xfrm>
          <a:off x="0" y="0"/>
          <a:ext cx="0" cy="0"/>
          <a:chOff x="0" y="0"/>
          <a:chExt cx="0" cy="0"/>
        </a:xfrm>
      </p:grpSpPr>
      <p:pic>
        <p:nvPicPr>
          <p:cNvPr id="148" name="Google Shape;148;p155"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49" name="Google Shape;149;p155"/>
          <p:cNvSpPr txBox="1">
            <a:spLocks noGrp="1"/>
          </p:cNvSpPr>
          <p:nvPr>
            <p:ph type="title"/>
          </p:nvPr>
        </p:nvSpPr>
        <p:spPr>
          <a:xfrm>
            <a:off x="398478" y="1491846"/>
            <a:ext cx="7543800"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55"/>
          <p:cNvSpPr txBox="1">
            <a:spLocks noGrp="1"/>
          </p:cNvSpPr>
          <p:nvPr>
            <p:ph type="body" idx="1"/>
          </p:nvPr>
        </p:nvSpPr>
        <p:spPr>
          <a:xfrm>
            <a:off x="398479" y="267322"/>
            <a:ext cx="752366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55"/>
          <p:cNvSpPr txBox="1">
            <a:spLocks noGrp="1"/>
          </p:cNvSpPr>
          <p:nvPr>
            <p:ph type="body" idx="2"/>
          </p:nvPr>
        </p:nvSpPr>
        <p:spPr>
          <a:xfrm>
            <a:off x="398479" y="2998168"/>
            <a:ext cx="75438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55"/>
          <p:cNvSpPr txBox="1">
            <a:spLocks noGrp="1"/>
          </p:cNvSpPr>
          <p:nvPr>
            <p:ph type="body" idx="3"/>
          </p:nvPr>
        </p:nvSpPr>
        <p:spPr>
          <a:xfrm>
            <a:off x="483809" y="4811466"/>
            <a:ext cx="75438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55"/>
          <p:cNvSpPr>
            <a:spLocks noGrp="1"/>
          </p:cNvSpPr>
          <p:nvPr>
            <p:ph type="pic" idx="4"/>
          </p:nvPr>
        </p:nvSpPr>
        <p:spPr>
          <a:xfrm>
            <a:off x="8249065" y="545015"/>
            <a:ext cx="916115" cy="914400"/>
          </a:xfrm>
          <a:prstGeom prst="ellipse">
            <a:avLst/>
          </a:prstGeom>
          <a:noFill/>
          <a:ln>
            <a:noFill/>
          </a:ln>
        </p:spPr>
      </p:sp>
      <p:sp>
        <p:nvSpPr>
          <p:cNvPr id="154" name="Google Shape;154;p155"/>
          <p:cNvSpPr txBox="1">
            <a:spLocks noGrp="1"/>
          </p:cNvSpPr>
          <p:nvPr>
            <p:ph type="body" idx="5"/>
          </p:nvPr>
        </p:nvSpPr>
        <p:spPr>
          <a:xfrm>
            <a:off x="9261942" y="1020132"/>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900"/>
              <a:buNone/>
              <a:defRPr sz="9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5"/>
          <p:cNvSpPr txBox="1">
            <a:spLocks noGrp="1"/>
          </p:cNvSpPr>
          <p:nvPr>
            <p:ph type="body" idx="6"/>
          </p:nvPr>
        </p:nvSpPr>
        <p:spPr>
          <a:xfrm>
            <a:off x="9261942" y="681463"/>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5"/>
          <p:cNvSpPr>
            <a:spLocks noGrp="1"/>
          </p:cNvSpPr>
          <p:nvPr>
            <p:ph type="pic" idx="7"/>
          </p:nvPr>
        </p:nvSpPr>
        <p:spPr>
          <a:xfrm>
            <a:off x="8249065" y="1596388"/>
            <a:ext cx="916115" cy="914400"/>
          </a:xfrm>
          <a:prstGeom prst="ellipse">
            <a:avLst/>
          </a:prstGeom>
          <a:noFill/>
          <a:ln>
            <a:noFill/>
          </a:ln>
        </p:spPr>
      </p:sp>
      <p:sp>
        <p:nvSpPr>
          <p:cNvPr id="157" name="Google Shape;157;p155"/>
          <p:cNvSpPr txBox="1">
            <a:spLocks noGrp="1"/>
          </p:cNvSpPr>
          <p:nvPr>
            <p:ph type="body" idx="8"/>
          </p:nvPr>
        </p:nvSpPr>
        <p:spPr>
          <a:xfrm>
            <a:off x="9261942" y="2059612"/>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900"/>
              <a:buNone/>
              <a:defRPr sz="9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55"/>
          <p:cNvSpPr txBox="1">
            <a:spLocks noGrp="1"/>
          </p:cNvSpPr>
          <p:nvPr>
            <p:ph type="body" idx="9"/>
          </p:nvPr>
        </p:nvSpPr>
        <p:spPr>
          <a:xfrm>
            <a:off x="9261942" y="1720943"/>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155"/>
          <p:cNvSpPr>
            <a:spLocks noGrp="1"/>
          </p:cNvSpPr>
          <p:nvPr>
            <p:ph type="pic" idx="13"/>
          </p:nvPr>
        </p:nvSpPr>
        <p:spPr>
          <a:xfrm>
            <a:off x="8249065" y="2647761"/>
            <a:ext cx="916115" cy="914400"/>
          </a:xfrm>
          <a:prstGeom prst="ellipse">
            <a:avLst/>
          </a:prstGeom>
          <a:noFill/>
          <a:ln>
            <a:noFill/>
          </a:ln>
        </p:spPr>
      </p:sp>
      <p:sp>
        <p:nvSpPr>
          <p:cNvPr id="160" name="Google Shape;160;p155"/>
          <p:cNvSpPr txBox="1">
            <a:spLocks noGrp="1"/>
          </p:cNvSpPr>
          <p:nvPr>
            <p:ph type="body" idx="14"/>
          </p:nvPr>
        </p:nvSpPr>
        <p:spPr>
          <a:xfrm>
            <a:off x="9261942" y="3111396"/>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900"/>
              <a:buNone/>
              <a:defRPr sz="9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155"/>
          <p:cNvSpPr txBox="1">
            <a:spLocks noGrp="1"/>
          </p:cNvSpPr>
          <p:nvPr>
            <p:ph type="body" idx="15"/>
          </p:nvPr>
        </p:nvSpPr>
        <p:spPr>
          <a:xfrm>
            <a:off x="9261942" y="2772727"/>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55"/>
          <p:cNvSpPr>
            <a:spLocks noGrp="1"/>
          </p:cNvSpPr>
          <p:nvPr>
            <p:ph type="pic" idx="16"/>
          </p:nvPr>
        </p:nvSpPr>
        <p:spPr>
          <a:xfrm>
            <a:off x="8249065" y="3699134"/>
            <a:ext cx="916115" cy="914400"/>
          </a:xfrm>
          <a:prstGeom prst="ellipse">
            <a:avLst/>
          </a:prstGeom>
          <a:noFill/>
          <a:ln>
            <a:noFill/>
          </a:ln>
        </p:spPr>
      </p:sp>
      <p:sp>
        <p:nvSpPr>
          <p:cNvPr id="163" name="Google Shape;163;p155"/>
          <p:cNvSpPr txBox="1">
            <a:spLocks noGrp="1"/>
          </p:cNvSpPr>
          <p:nvPr>
            <p:ph type="body" idx="17"/>
          </p:nvPr>
        </p:nvSpPr>
        <p:spPr>
          <a:xfrm>
            <a:off x="9261942" y="4163681"/>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900"/>
              <a:buNone/>
              <a:defRPr sz="9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55"/>
          <p:cNvSpPr txBox="1">
            <a:spLocks noGrp="1"/>
          </p:cNvSpPr>
          <p:nvPr>
            <p:ph type="body" idx="18"/>
          </p:nvPr>
        </p:nvSpPr>
        <p:spPr>
          <a:xfrm>
            <a:off x="9261942" y="3825012"/>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55"/>
          <p:cNvSpPr>
            <a:spLocks noGrp="1"/>
          </p:cNvSpPr>
          <p:nvPr>
            <p:ph type="pic" idx="19"/>
          </p:nvPr>
        </p:nvSpPr>
        <p:spPr>
          <a:xfrm>
            <a:off x="8249065" y="4750507"/>
            <a:ext cx="916115" cy="914400"/>
          </a:xfrm>
          <a:prstGeom prst="ellipse">
            <a:avLst/>
          </a:prstGeom>
          <a:noFill/>
          <a:ln>
            <a:noFill/>
          </a:ln>
        </p:spPr>
      </p:sp>
      <p:sp>
        <p:nvSpPr>
          <p:cNvPr id="166" name="Google Shape;166;p155"/>
          <p:cNvSpPr txBox="1">
            <a:spLocks noGrp="1"/>
          </p:cNvSpPr>
          <p:nvPr>
            <p:ph type="body" idx="20"/>
          </p:nvPr>
        </p:nvSpPr>
        <p:spPr>
          <a:xfrm>
            <a:off x="9261942" y="5225624"/>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900"/>
              <a:buNone/>
              <a:defRPr sz="9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55"/>
          <p:cNvSpPr txBox="1">
            <a:spLocks noGrp="1"/>
          </p:cNvSpPr>
          <p:nvPr>
            <p:ph type="body" idx="21"/>
          </p:nvPr>
        </p:nvSpPr>
        <p:spPr>
          <a:xfrm>
            <a:off x="9261942" y="4886955"/>
            <a:ext cx="25146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 Two Custom Photos - Vertical">
  <p:cSld name="Text + Two Custom Photos - Vertical">
    <p:spTree>
      <p:nvGrpSpPr>
        <p:cNvPr id="1" name="Shape 168"/>
        <p:cNvGrpSpPr/>
        <p:nvPr/>
      </p:nvGrpSpPr>
      <p:grpSpPr>
        <a:xfrm>
          <a:off x="0" y="0"/>
          <a:ext cx="0" cy="0"/>
          <a:chOff x="0" y="0"/>
          <a:chExt cx="0" cy="0"/>
        </a:xfrm>
      </p:grpSpPr>
      <p:pic>
        <p:nvPicPr>
          <p:cNvPr id="169" name="Google Shape;169;p156"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70" name="Google Shape;170;p156"/>
          <p:cNvSpPr txBox="1">
            <a:spLocks noGrp="1"/>
          </p:cNvSpPr>
          <p:nvPr>
            <p:ph type="body" idx="1"/>
          </p:nvPr>
        </p:nvSpPr>
        <p:spPr>
          <a:xfrm>
            <a:off x="8456399" y="2695194"/>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56"/>
          <p:cNvSpPr>
            <a:spLocks noGrp="1"/>
          </p:cNvSpPr>
          <p:nvPr>
            <p:ph type="pic" idx="2"/>
          </p:nvPr>
        </p:nvSpPr>
        <p:spPr>
          <a:xfrm>
            <a:off x="8456399" y="277597"/>
            <a:ext cx="3429000" cy="2368583"/>
          </a:xfrm>
          <a:prstGeom prst="rect">
            <a:avLst/>
          </a:prstGeom>
          <a:noFill/>
          <a:ln>
            <a:noFill/>
          </a:ln>
        </p:spPr>
      </p:sp>
      <p:sp>
        <p:nvSpPr>
          <p:cNvPr id="172" name="Google Shape;172;p156"/>
          <p:cNvSpPr txBox="1">
            <a:spLocks noGrp="1"/>
          </p:cNvSpPr>
          <p:nvPr>
            <p:ph type="body" idx="3"/>
          </p:nvPr>
        </p:nvSpPr>
        <p:spPr>
          <a:xfrm>
            <a:off x="8456399" y="5719635"/>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56"/>
          <p:cNvSpPr>
            <a:spLocks noGrp="1"/>
          </p:cNvSpPr>
          <p:nvPr>
            <p:ph type="pic" idx="4"/>
          </p:nvPr>
        </p:nvSpPr>
        <p:spPr>
          <a:xfrm>
            <a:off x="8456399" y="3302038"/>
            <a:ext cx="3429000" cy="2368583"/>
          </a:xfrm>
          <a:prstGeom prst="rect">
            <a:avLst/>
          </a:prstGeom>
          <a:noFill/>
          <a:ln>
            <a:noFill/>
          </a:ln>
        </p:spPr>
      </p:sp>
      <p:sp>
        <p:nvSpPr>
          <p:cNvPr id="174" name="Google Shape;174;p156"/>
          <p:cNvSpPr txBox="1">
            <a:spLocks noGrp="1"/>
          </p:cNvSpPr>
          <p:nvPr>
            <p:ph type="title"/>
          </p:nvPr>
        </p:nvSpPr>
        <p:spPr>
          <a:xfrm>
            <a:off x="398478" y="1491846"/>
            <a:ext cx="7543800"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156"/>
          <p:cNvSpPr txBox="1">
            <a:spLocks noGrp="1"/>
          </p:cNvSpPr>
          <p:nvPr>
            <p:ph type="body" idx="5"/>
          </p:nvPr>
        </p:nvSpPr>
        <p:spPr>
          <a:xfrm>
            <a:off x="398479" y="267322"/>
            <a:ext cx="752366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56"/>
          <p:cNvSpPr txBox="1">
            <a:spLocks noGrp="1"/>
          </p:cNvSpPr>
          <p:nvPr>
            <p:ph type="body" idx="6"/>
          </p:nvPr>
        </p:nvSpPr>
        <p:spPr>
          <a:xfrm>
            <a:off x="398479" y="2998168"/>
            <a:ext cx="75438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Larger Custom Photo - Vertical">
  <p:cSld name="Text + Larger Custom Photo - Vertical">
    <p:spTree>
      <p:nvGrpSpPr>
        <p:cNvPr id="1" name="Shape 177"/>
        <p:cNvGrpSpPr/>
        <p:nvPr/>
      </p:nvGrpSpPr>
      <p:grpSpPr>
        <a:xfrm>
          <a:off x="0" y="0"/>
          <a:ext cx="0" cy="0"/>
          <a:chOff x="0" y="0"/>
          <a:chExt cx="0" cy="0"/>
        </a:xfrm>
      </p:grpSpPr>
      <p:sp>
        <p:nvSpPr>
          <p:cNvPr id="178" name="Google Shape;178;p157"/>
          <p:cNvSpPr>
            <a:spLocks noGrp="1"/>
          </p:cNvSpPr>
          <p:nvPr>
            <p:ph type="pic" idx="2"/>
          </p:nvPr>
        </p:nvSpPr>
        <p:spPr>
          <a:xfrm>
            <a:off x="4174624" y="2"/>
            <a:ext cx="8017376" cy="6321550"/>
          </a:xfrm>
          <a:prstGeom prst="rect">
            <a:avLst/>
          </a:prstGeom>
          <a:noFill/>
          <a:ln>
            <a:noFill/>
          </a:ln>
        </p:spPr>
      </p:sp>
      <p:pic>
        <p:nvPicPr>
          <p:cNvPr id="179" name="Google Shape;179;p157"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80" name="Google Shape;180;p157"/>
          <p:cNvSpPr txBox="1">
            <a:spLocks noGrp="1"/>
          </p:cNvSpPr>
          <p:nvPr>
            <p:ph type="title"/>
          </p:nvPr>
        </p:nvSpPr>
        <p:spPr>
          <a:xfrm>
            <a:off x="398478" y="1491846"/>
            <a:ext cx="3435712"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57"/>
          <p:cNvSpPr txBox="1">
            <a:spLocks noGrp="1"/>
          </p:cNvSpPr>
          <p:nvPr>
            <p:ph type="body" idx="1"/>
          </p:nvPr>
        </p:nvSpPr>
        <p:spPr>
          <a:xfrm>
            <a:off x="398480" y="267322"/>
            <a:ext cx="3426542"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57"/>
          <p:cNvSpPr txBox="1">
            <a:spLocks noGrp="1"/>
          </p:cNvSpPr>
          <p:nvPr>
            <p:ph type="body" idx="3"/>
          </p:nvPr>
        </p:nvSpPr>
        <p:spPr>
          <a:xfrm>
            <a:off x="398480" y="2998168"/>
            <a:ext cx="3426542"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Closing Slide">
  <p:cSld name="Presentation Closing Slide">
    <p:spTree>
      <p:nvGrpSpPr>
        <p:cNvPr id="1" name="Shape 183"/>
        <p:cNvGrpSpPr/>
        <p:nvPr/>
      </p:nvGrpSpPr>
      <p:grpSpPr>
        <a:xfrm>
          <a:off x="0" y="0"/>
          <a:ext cx="0" cy="0"/>
          <a:chOff x="0" y="0"/>
          <a:chExt cx="0" cy="0"/>
        </a:xfrm>
      </p:grpSpPr>
      <p:pic>
        <p:nvPicPr>
          <p:cNvPr id="184" name="Google Shape;184;p158"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185" name="Google Shape;185;p158"/>
          <p:cNvSpPr txBox="1">
            <a:spLocks noGrp="1"/>
          </p:cNvSpPr>
          <p:nvPr>
            <p:ph type="title"/>
          </p:nvPr>
        </p:nvSpPr>
        <p:spPr>
          <a:xfrm>
            <a:off x="398479" y="4318919"/>
            <a:ext cx="7543800"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158"/>
          <p:cNvSpPr txBox="1">
            <a:spLocks noGrp="1"/>
          </p:cNvSpPr>
          <p:nvPr>
            <p:ph type="body" idx="1"/>
          </p:nvPr>
        </p:nvSpPr>
        <p:spPr>
          <a:xfrm>
            <a:off x="398480" y="5291470"/>
            <a:ext cx="75438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58"/>
          <p:cNvSpPr txBox="1">
            <a:spLocks noGrp="1"/>
          </p:cNvSpPr>
          <p:nvPr>
            <p:ph type="body" idx="2"/>
          </p:nvPr>
        </p:nvSpPr>
        <p:spPr>
          <a:xfrm>
            <a:off x="9568763" y="4321462"/>
            <a:ext cx="2224758"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200"/>
              <a:buNone/>
              <a:defRPr sz="12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158"/>
          <p:cNvSpPr txBox="1">
            <a:spLocks noGrp="1"/>
          </p:cNvSpPr>
          <p:nvPr>
            <p:ph type="body" idx="3"/>
          </p:nvPr>
        </p:nvSpPr>
        <p:spPr>
          <a:xfrm>
            <a:off x="9568763" y="4974109"/>
            <a:ext cx="2224758"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200"/>
              <a:buNone/>
              <a:defRPr sz="12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158"/>
          <p:cNvSpPr txBox="1">
            <a:spLocks noGrp="1"/>
          </p:cNvSpPr>
          <p:nvPr>
            <p:ph type="body" idx="4"/>
          </p:nvPr>
        </p:nvSpPr>
        <p:spPr>
          <a:xfrm>
            <a:off x="9568763" y="5660466"/>
            <a:ext cx="2224758"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200"/>
              <a:buNone/>
              <a:defRPr sz="12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0" name="Google Shape;190;p158" descr="Shape, icon, arrow&#10;&#10;Description automatically generated"/>
          <p:cNvPicPr preferRelativeResize="0"/>
          <p:nvPr/>
        </p:nvPicPr>
        <p:blipFill rotWithShape="1">
          <a:blip r:embed="rId3">
            <a:alphaModFix/>
          </a:blip>
          <a:srcRect/>
          <a:stretch/>
        </p:blipFill>
        <p:spPr>
          <a:xfrm>
            <a:off x="9032314" y="5553394"/>
            <a:ext cx="536449" cy="536449"/>
          </a:xfrm>
          <a:prstGeom prst="rect">
            <a:avLst/>
          </a:prstGeom>
          <a:noFill/>
          <a:ln>
            <a:noFill/>
          </a:ln>
        </p:spPr>
      </p:pic>
      <p:pic>
        <p:nvPicPr>
          <p:cNvPr id="191" name="Google Shape;191;p158" descr="Icon&#10;&#10;Description automatically generated"/>
          <p:cNvPicPr preferRelativeResize="0"/>
          <p:nvPr/>
        </p:nvPicPr>
        <p:blipFill rotWithShape="1">
          <a:blip r:embed="rId4">
            <a:alphaModFix/>
          </a:blip>
          <a:srcRect/>
          <a:stretch/>
        </p:blipFill>
        <p:spPr>
          <a:xfrm>
            <a:off x="9032312" y="4212941"/>
            <a:ext cx="536449" cy="536449"/>
          </a:xfrm>
          <a:prstGeom prst="rect">
            <a:avLst/>
          </a:prstGeom>
          <a:noFill/>
          <a:ln>
            <a:noFill/>
          </a:ln>
        </p:spPr>
      </p:pic>
      <p:pic>
        <p:nvPicPr>
          <p:cNvPr id="192" name="Google Shape;192;p158" descr="Shape, icon&#10;&#10;Description automatically generated"/>
          <p:cNvPicPr preferRelativeResize="0"/>
          <p:nvPr/>
        </p:nvPicPr>
        <p:blipFill rotWithShape="1">
          <a:blip r:embed="rId5">
            <a:alphaModFix/>
          </a:blip>
          <a:srcRect/>
          <a:stretch/>
        </p:blipFill>
        <p:spPr>
          <a:xfrm>
            <a:off x="9032312" y="4883167"/>
            <a:ext cx="536449" cy="536449"/>
          </a:xfrm>
          <a:prstGeom prst="rect">
            <a:avLst/>
          </a:prstGeom>
          <a:noFill/>
          <a:ln>
            <a:noFill/>
          </a:ln>
        </p:spPr>
      </p:pic>
      <p:pic>
        <p:nvPicPr>
          <p:cNvPr id="193" name="Google Shape;193;p158"/>
          <p:cNvPicPr preferRelativeResize="0"/>
          <p:nvPr/>
        </p:nvPicPr>
        <p:blipFill rotWithShape="1">
          <a:blip r:embed="rId6">
            <a:alphaModFix/>
          </a:blip>
          <a:srcRect t="20549" r="515"/>
          <a:stretch/>
        </p:blipFill>
        <p:spPr>
          <a:xfrm>
            <a:off x="0" y="12796"/>
            <a:ext cx="12192000" cy="38757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ext Only - Full Slide" userDrawn="1">
  <p:cSld name="1_Text Only - Full Slide">
    <p:spTree>
      <p:nvGrpSpPr>
        <p:cNvPr id="1" name="Shape 28"/>
        <p:cNvGrpSpPr/>
        <p:nvPr/>
      </p:nvGrpSpPr>
      <p:grpSpPr>
        <a:xfrm>
          <a:off x="0" y="0"/>
          <a:ext cx="0" cy="0"/>
          <a:chOff x="0" y="0"/>
          <a:chExt cx="0" cy="0"/>
        </a:xfrm>
      </p:grpSpPr>
      <p:sp>
        <p:nvSpPr>
          <p:cNvPr id="29" name="Google Shape;29;p136"/>
          <p:cNvSpPr txBox="1">
            <a:spLocks noGrp="1"/>
          </p:cNvSpPr>
          <p:nvPr>
            <p:ph type="body" idx="1"/>
          </p:nvPr>
        </p:nvSpPr>
        <p:spPr>
          <a:xfrm>
            <a:off x="452387" y="1381226"/>
            <a:ext cx="11287225" cy="447093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rgbClr val="1A1A1A"/>
              </a:buClr>
              <a:buSzPts val="1600"/>
              <a:buNone/>
              <a:defRPr sz="1600" b="0" i="0">
                <a:solidFill>
                  <a:srgbClr val="1A1A1A"/>
                </a:solidFill>
                <a:latin typeface="Open Sans"/>
                <a:ea typeface="Open Sans"/>
                <a:cs typeface="Open Sans"/>
                <a:sym typeface="Open Sans"/>
              </a:defRPr>
            </a:lvl2pPr>
            <a:lvl3pPr marL="1371600" lvl="2" indent="-228600" algn="l">
              <a:lnSpc>
                <a:spcPct val="90000"/>
              </a:lnSpc>
              <a:spcBef>
                <a:spcPts val="500"/>
              </a:spcBef>
              <a:spcAft>
                <a:spcPts val="0"/>
              </a:spcAft>
              <a:buClr>
                <a:srgbClr val="1A1A1A"/>
              </a:buClr>
              <a:buSzPts val="2000"/>
              <a:buNone/>
              <a:defRPr sz="2000" b="0" i="0">
                <a:solidFill>
                  <a:srgbClr val="1A1A1A"/>
                </a:solidFill>
                <a:latin typeface="Open Sans"/>
                <a:ea typeface="Open Sans"/>
                <a:cs typeface="Open Sans"/>
                <a:sym typeface="Open Sans"/>
              </a:defRPr>
            </a:lvl3pPr>
            <a:lvl4pPr marL="1828800" lvl="3" indent="-228600" algn="l">
              <a:lnSpc>
                <a:spcPct val="90000"/>
              </a:lnSpc>
              <a:spcBef>
                <a:spcPts val="500"/>
              </a:spcBef>
              <a:spcAft>
                <a:spcPts val="0"/>
              </a:spcAft>
              <a:buClr>
                <a:srgbClr val="1A1A1A"/>
              </a:buClr>
              <a:buSzPts val="1400"/>
              <a:buNone/>
              <a:defRPr sz="1400" b="0" i="0">
                <a:solidFill>
                  <a:srgbClr val="1A1A1A"/>
                </a:solidFill>
                <a:latin typeface="Open Sans"/>
                <a:ea typeface="Open Sans"/>
                <a:cs typeface="Open Sans"/>
                <a:sym typeface="Open Sans"/>
              </a:defRPr>
            </a:lvl4pPr>
            <a:lvl5pPr marL="2286000" lvl="4" indent="-228600" algn="l">
              <a:lnSpc>
                <a:spcPct val="90000"/>
              </a:lnSpc>
              <a:spcBef>
                <a:spcPts val="500"/>
              </a:spcBef>
              <a:spcAft>
                <a:spcPts val="0"/>
              </a:spcAft>
              <a:buClr>
                <a:srgbClr val="1A1A1A"/>
              </a:buClr>
              <a:buSzPts val="900"/>
              <a:buNone/>
              <a:defRPr sz="900" b="0" i="0">
                <a:solidFill>
                  <a:srgbClr val="1A1A1A"/>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30;p136"/>
          <p:cNvSpPr txBox="1">
            <a:spLocks noGrp="1"/>
          </p:cNvSpPr>
          <p:nvPr>
            <p:ph type="title"/>
          </p:nvPr>
        </p:nvSpPr>
        <p:spPr>
          <a:xfrm>
            <a:off x="452386" y="365127"/>
            <a:ext cx="11287225" cy="1016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31" name="Google Shape;31;p136"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pic>
        <p:nvPicPr>
          <p:cNvPr id="5" name="Picture 4" descr="A blue and white logo&#10;&#10;Description automatically generated">
            <a:extLst>
              <a:ext uri="{FF2B5EF4-FFF2-40B4-BE49-F238E27FC236}">
                <a16:creationId xmlns:a16="http://schemas.microsoft.com/office/drawing/2014/main" id="{13DC5030-F4F1-E28F-CF9A-8CBB1AE0CA3E}"/>
              </a:ext>
            </a:extLst>
          </p:cNvPr>
          <p:cNvPicPr>
            <a:picLocks noChangeAspect="1"/>
          </p:cNvPicPr>
          <p:nvPr userDrawn="1"/>
        </p:nvPicPr>
        <p:blipFill>
          <a:blip r:embed="rId3"/>
          <a:stretch>
            <a:fillRect/>
          </a:stretch>
        </p:blipFill>
        <p:spPr>
          <a:xfrm>
            <a:off x="10153650" y="142926"/>
            <a:ext cx="1905000" cy="73025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reaker Slide / Image Right">
  <p:cSld name="Breaker Slide / Image Right">
    <p:spTree>
      <p:nvGrpSpPr>
        <p:cNvPr id="1" name="Shape 194"/>
        <p:cNvGrpSpPr/>
        <p:nvPr/>
      </p:nvGrpSpPr>
      <p:grpSpPr>
        <a:xfrm>
          <a:off x="0" y="0"/>
          <a:ext cx="0" cy="0"/>
          <a:chOff x="0" y="0"/>
          <a:chExt cx="0" cy="0"/>
        </a:xfrm>
      </p:grpSpPr>
      <p:sp>
        <p:nvSpPr>
          <p:cNvPr id="195" name="Google Shape;195;p159"/>
          <p:cNvSpPr/>
          <p:nvPr/>
        </p:nvSpPr>
        <p:spPr>
          <a:xfrm>
            <a:off x="4876800" y="1"/>
            <a:ext cx="7315200"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59"/>
          <p:cNvSpPr/>
          <p:nvPr/>
        </p:nvSpPr>
        <p:spPr>
          <a:xfrm>
            <a:off x="0" y="3"/>
            <a:ext cx="6096000" cy="6857999"/>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159"/>
          <p:cNvSpPr txBox="1">
            <a:spLocks noGrp="1"/>
          </p:cNvSpPr>
          <p:nvPr>
            <p:ph type="ctrTitle"/>
          </p:nvPr>
        </p:nvSpPr>
        <p:spPr>
          <a:xfrm>
            <a:off x="609595" y="1409703"/>
            <a:ext cx="4876796" cy="179070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159"/>
          <p:cNvSpPr txBox="1">
            <a:spLocks noGrp="1"/>
          </p:cNvSpPr>
          <p:nvPr>
            <p:ph type="subTitle" idx="1"/>
          </p:nvPr>
        </p:nvSpPr>
        <p:spPr>
          <a:xfrm>
            <a:off x="609596" y="3657603"/>
            <a:ext cx="4876795" cy="27431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9" name="Google Shape;199;p159"/>
          <p:cNvPicPr preferRelativeResize="0"/>
          <p:nvPr/>
        </p:nvPicPr>
        <p:blipFill rotWithShape="1">
          <a:blip r:embed="rId2">
            <a:alphaModFix/>
          </a:blip>
          <a:srcRect/>
          <a:stretch/>
        </p:blipFill>
        <p:spPr>
          <a:xfrm>
            <a:off x="609595" y="457202"/>
            <a:ext cx="2150533" cy="495300"/>
          </a:xfrm>
          <a:prstGeom prst="rect">
            <a:avLst/>
          </a:prstGeom>
          <a:noFill/>
          <a:ln>
            <a:noFill/>
          </a:ln>
        </p:spPr>
      </p:pic>
      <p:pic>
        <p:nvPicPr>
          <p:cNvPr id="2" name="Picture 1" descr="A blue and white logo&#10;&#10;Description automatically generated">
            <a:extLst>
              <a:ext uri="{FF2B5EF4-FFF2-40B4-BE49-F238E27FC236}">
                <a16:creationId xmlns:a16="http://schemas.microsoft.com/office/drawing/2014/main" id="{18E0F2B6-2338-B56B-8A68-DDB12BA7BC0E}"/>
              </a:ext>
            </a:extLst>
          </p:cNvPr>
          <p:cNvPicPr>
            <a:picLocks noChangeAspect="1"/>
          </p:cNvPicPr>
          <p:nvPr userDrawn="1"/>
        </p:nvPicPr>
        <p:blipFill>
          <a:blip r:embed="rId3"/>
          <a:stretch>
            <a:fillRect/>
          </a:stretch>
        </p:blipFill>
        <p:spPr>
          <a:xfrm>
            <a:off x="10153650" y="142926"/>
            <a:ext cx="1905000" cy="73025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reaker Slide / Image Right 3">
  <p:cSld name="Breaker Slide / Image Right 3">
    <p:spTree>
      <p:nvGrpSpPr>
        <p:cNvPr id="1" name="Shape 200"/>
        <p:cNvGrpSpPr/>
        <p:nvPr/>
      </p:nvGrpSpPr>
      <p:grpSpPr>
        <a:xfrm>
          <a:off x="0" y="0"/>
          <a:ext cx="0" cy="0"/>
          <a:chOff x="0" y="0"/>
          <a:chExt cx="0" cy="0"/>
        </a:xfrm>
      </p:grpSpPr>
      <p:sp>
        <p:nvSpPr>
          <p:cNvPr id="201" name="Google Shape;201;p160"/>
          <p:cNvSpPr>
            <a:spLocks noGrp="1"/>
          </p:cNvSpPr>
          <p:nvPr>
            <p:ph type="pic" idx="2"/>
          </p:nvPr>
        </p:nvSpPr>
        <p:spPr>
          <a:xfrm>
            <a:off x="6096000" y="0"/>
            <a:ext cx="6096000" cy="6858000"/>
          </a:xfrm>
          <a:prstGeom prst="rect">
            <a:avLst/>
          </a:prstGeom>
          <a:noFill/>
          <a:ln>
            <a:noFill/>
          </a:ln>
        </p:spPr>
      </p:sp>
      <p:sp>
        <p:nvSpPr>
          <p:cNvPr id="202" name="Google Shape;202;p160"/>
          <p:cNvSpPr/>
          <p:nvPr/>
        </p:nvSpPr>
        <p:spPr>
          <a:xfrm>
            <a:off x="0" y="3"/>
            <a:ext cx="6096000" cy="6857999"/>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160"/>
          <p:cNvSpPr txBox="1">
            <a:spLocks noGrp="1"/>
          </p:cNvSpPr>
          <p:nvPr>
            <p:ph type="ctrTitle"/>
          </p:nvPr>
        </p:nvSpPr>
        <p:spPr>
          <a:xfrm>
            <a:off x="609595" y="1409703"/>
            <a:ext cx="4876796" cy="179070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160"/>
          <p:cNvSpPr txBox="1">
            <a:spLocks noGrp="1"/>
          </p:cNvSpPr>
          <p:nvPr>
            <p:ph type="subTitle" idx="1"/>
          </p:nvPr>
        </p:nvSpPr>
        <p:spPr>
          <a:xfrm>
            <a:off x="609596" y="3657603"/>
            <a:ext cx="4876795" cy="27431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5" name="Google Shape;205;p160"/>
          <p:cNvPicPr preferRelativeResize="0"/>
          <p:nvPr/>
        </p:nvPicPr>
        <p:blipFill rotWithShape="1">
          <a:blip r:embed="rId2">
            <a:alphaModFix/>
          </a:blip>
          <a:srcRect/>
          <a:stretch/>
        </p:blipFill>
        <p:spPr>
          <a:xfrm>
            <a:off x="609595" y="457202"/>
            <a:ext cx="2150533" cy="495300"/>
          </a:xfrm>
          <a:prstGeom prst="rect">
            <a:avLst/>
          </a:prstGeom>
          <a:noFill/>
          <a:ln>
            <a:noFill/>
          </a:ln>
        </p:spPr>
      </p:pic>
      <p:pic>
        <p:nvPicPr>
          <p:cNvPr id="2" name="Picture 1" descr="A blue and white logo&#10;&#10;Description automatically generated">
            <a:extLst>
              <a:ext uri="{FF2B5EF4-FFF2-40B4-BE49-F238E27FC236}">
                <a16:creationId xmlns:a16="http://schemas.microsoft.com/office/drawing/2014/main" id="{8894F38D-0246-CEC8-6F87-1E2EAA8CDC4B}"/>
              </a:ext>
            </a:extLst>
          </p:cNvPr>
          <p:cNvPicPr>
            <a:picLocks noChangeAspect="1"/>
          </p:cNvPicPr>
          <p:nvPr userDrawn="1"/>
        </p:nvPicPr>
        <p:blipFill>
          <a:blip r:embed="rId3"/>
          <a:stretch>
            <a:fillRect/>
          </a:stretch>
        </p:blipFill>
        <p:spPr>
          <a:xfrm>
            <a:off x="10153650" y="142926"/>
            <a:ext cx="1905000" cy="73025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reaker Slide / Image Left 2">
  <p:cSld name="Breaker Slide / Image Left 2">
    <p:spTree>
      <p:nvGrpSpPr>
        <p:cNvPr id="1" name="Shape 206"/>
        <p:cNvGrpSpPr/>
        <p:nvPr/>
      </p:nvGrpSpPr>
      <p:grpSpPr>
        <a:xfrm>
          <a:off x="0" y="0"/>
          <a:ext cx="0" cy="0"/>
          <a:chOff x="0" y="0"/>
          <a:chExt cx="0" cy="0"/>
        </a:xfrm>
      </p:grpSpPr>
      <p:sp>
        <p:nvSpPr>
          <p:cNvPr id="207" name="Google Shape;207;p161"/>
          <p:cNvSpPr/>
          <p:nvPr/>
        </p:nvSpPr>
        <p:spPr>
          <a:xfrm>
            <a:off x="1" y="-2"/>
            <a:ext cx="6095996"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61"/>
          <p:cNvSpPr/>
          <p:nvPr/>
        </p:nvSpPr>
        <p:spPr>
          <a:xfrm>
            <a:off x="6096000" y="2"/>
            <a:ext cx="6096000" cy="6857999"/>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161"/>
          <p:cNvSpPr txBox="1">
            <a:spLocks noGrp="1"/>
          </p:cNvSpPr>
          <p:nvPr>
            <p:ph type="ctrTitle"/>
          </p:nvPr>
        </p:nvSpPr>
        <p:spPr>
          <a:xfrm>
            <a:off x="6705595" y="1409702"/>
            <a:ext cx="4876796" cy="179070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161"/>
          <p:cNvSpPr txBox="1">
            <a:spLocks noGrp="1"/>
          </p:cNvSpPr>
          <p:nvPr>
            <p:ph type="subTitle" idx="1"/>
          </p:nvPr>
        </p:nvSpPr>
        <p:spPr>
          <a:xfrm>
            <a:off x="6705596" y="3657602"/>
            <a:ext cx="4876795" cy="27431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1" name="Google Shape;211;p161"/>
          <p:cNvPicPr preferRelativeResize="0"/>
          <p:nvPr/>
        </p:nvPicPr>
        <p:blipFill rotWithShape="1">
          <a:blip r:embed="rId2">
            <a:alphaModFix/>
          </a:blip>
          <a:srcRect/>
          <a:stretch/>
        </p:blipFill>
        <p:spPr>
          <a:xfrm>
            <a:off x="6705595" y="457201"/>
            <a:ext cx="2150533" cy="495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spTree>
      <p:nvGrpSpPr>
        <p:cNvPr id="1" name="Shape 212"/>
        <p:cNvGrpSpPr/>
        <p:nvPr/>
      </p:nvGrpSpPr>
      <p:grpSpPr>
        <a:xfrm>
          <a:off x="0" y="0"/>
          <a:ext cx="0" cy="0"/>
          <a:chOff x="0" y="0"/>
          <a:chExt cx="0" cy="0"/>
        </a:xfrm>
      </p:grpSpPr>
      <p:sp>
        <p:nvSpPr>
          <p:cNvPr id="213" name="Google Shape;213;p162"/>
          <p:cNvSpPr txBox="1">
            <a:spLocks noGrp="1"/>
          </p:cNvSpPr>
          <p:nvPr>
            <p:ph type="body" idx="1"/>
          </p:nvPr>
        </p:nvSpPr>
        <p:spPr>
          <a:xfrm>
            <a:off x="609601" y="1371600"/>
            <a:ext cx="5181600" cy="502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lvl1pPr>
            <a:lvl2pPr marL="914400" lvl="1" indent="-228600" algn="l">
              <a:lnSpc>
                <a:spcPct val="90000"/>
              </a:lnSpc>
              <a:spcBef>
                <a:spcPts val="500"/>
              </a:spcBef>
              <a:spcAft>
                <a:spcPts val="0"/>
              </a:spcAft>
              <a:buClr>
                <a:schemeClr val="dk2"/>
              </a:buClr>
              <a:buSzPts val="2000"/>
              <a:buNone/>
              <a:defRPr sz="2000"/>
            </a:lvl2pPr>
            <a:lvl3pPr marL="1371600" lvl="2" indent="-228600" algn="l">
              <a:lnSpc>
                <a:spcPct val="90000"/>
              </a:lnSpc>
              <a:spcBef>
                <a:spcPts val="500"/>
              </a:spcBef>
              <a:spcAft>
                <a:spcPts val="0"/>
              </a:spcAft>
              <a:buClr>
                <a:schemeClr val="dk2"/>
              </a:buClr>
              <a:buSzPts val="1800"/>
              <a:buNone/>
              <a:defRPr sz="1800"/>
            </a:lvl3pPr>
            <a:lvl4pPr marL="1828800" lvl="3" indent="-228600" algn="l">
              <a:lnSpc>
                <a:spcPct val="90000"/>
              </a:lnSpc>
              <a:spcBef>
                <a:spcPts val="500"/>
              </a:spcBef>
              <a:spcAft>
                <a:spcPts val="0"/>
              </a:spcAft>
              <a:buClr>
                <a:schemeClr val="dk2"/>
              </a:buClr>
              <a:buSzPts val="1600"/>
              <a:buNone/>
              <a:defRPr sz="1600"/>
            </a:lvl4pPr>
            <a:lvl5pPr marL="2286000" lvl="4" indent="-228600" algn="l">
              <a:lnSpc>
                <a:spcPct val="90000"/>
              </a:lnSpc>
              <a:spcBef>
                <a:spcPts val="500"/>
              </a:spcBef>
              <a:spcAft>
                <a:spcPts val="0"/>
              </a:spcAft>
              <a:buClr>
                <a:schemeClr val="dk2"/>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162"/>
          <p:cNvSpPr>
            <a:spLocks noGrp="1"/>
          </p:cNvSpPr>
          <p:nvPr>
            <p:ph type="chart" idx="2"/>
          </p:nvPr>
        </p:nvSpPr>
        <p:spPr>
          <a:xfrm>
            <a:off x="6400800" y="1371600"/>
            <a:ext cx="5164171" cy="5029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2"/>
              </a:buClr>
              <a:buSzPts val="1400"/>
              <a:buFont typeface="Arial"/>
              <a:buNone/>
              <a:defRPr sz="1400" b="1" i="0" u="none" strike="noStrike" cap="none">
                <a:solidFill>
                  <a:schemeClr val="dk2"/>
                </a:solidFill>
                <a:latin typeface="Open Sans"/>
                <a:ea typeface="Open Sans"/>
                <a:cs typeface="Open Sans"/>
                <a:sym typeface="Open Sans"/>
              </a:defRPr>
            </a:lvl1pPr>
            <a:lvl2pPr marR="0" lvl="1" algn="l"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Open Sans"/>
                <a:ea typeface="Open Sans"/>
                <a:cs typeface="Open Sans"/>
                <a:sym typeface="Open Sans"/>
              </a:defRPr>
            </a:lvl2pPr>
            <a:lvl3pPr marR="0" lvl="2"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Open Sans"/>
                <a:ea typeface="Open Sans"/>
                <a:cs typeface="Open Sans"/>
                <a:sym typeface="Open Sans"/>
              </a:defRPr>
            </a:lvl3pPr>
            <a:lvl4pPr marR="0" lvl="3"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Open Sans"/>
                <a:ea typeface="Open Sans"/>
                <a:cs typeface="Open Sans"/>
                <a:sym typeface="Open Sans"/>
              </a:defRPr>
            </a:lvl4pPr>
            <a:lvl5pPr marR="0" lvl="4" algn="l" rtl="0">
              <a:lnSpc>
                <a:spcPct val="90000"/>
              </a:lnSpc>
              <a:spcBef>
                <a:spcPts val="500"/>
              </a:spcBef>
              <a:spcAft>
                <a:spcPts val="0"/>
              </a:spcAft>
              <a:buClr>
                <a:schemeClr val="dk2"/>
              </a:buClr>
              <a:buSzPts val="900"/>
              <a:buFont typeface="Arial"/>
              <a:buNone/>
              <a:defRPr sz="900" b="0" i="0" u="none" strike="noStrike" cap="none">
                <a:solidFill>
                  <a:schemeClr val="dk2"/>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5" name="Google Shape;215;p162"/>
          <p:cNvSpPr/>
          <p:nvPr/>
        </p:nvSpPr>
        <p:spPr>
          <a:xfrm>
            <a:off x="0" y="0"/>
            <a:ext cx="12192000" cy="914400"/>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62"/>
          <p:cNvSpPr txBox="1">
            <a:spLocks noGrp="1"/>
          </p:cNvSpPr>
          <p:nvPr>
            <p:ph type="title"/>
          </p:nvPr>
        </p:nvSpPr>
        <p:spPr>
          <a:xfrm>
            <a:off x="609600" y="2"/>
            <a:ext cx="8195237" cy="9143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7" name="Google Shape;217;p162"/>
          <p:cNvPicPr preferRelativeResize="0"/>
          <p:nvPr/>
        </p:nvPicPr>
        <p:blipFill rotWithShape="1">
          <a:blip r:embed="rId2">
            <a:alphaModFix/>
          </a:blip>
          <a:srcRect/>
          <a:stretch/>
        </p:blipFill>
        <p:spPr>
          <a:xfrm>
            <a:off x="9414438" y="209550"/>
            <a:ext cx="2150533" cy="495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reaker Slide / Image Right 2">
  <p:cSld name="Breaker Slide / Image Right 2">
    <p:spTree>
      <p:nvGrpSpPr>
        <p:cNvPr id="1" name="Shape 218"/>
        <p:cNvGrpSpPr/>
        <p:nvPr/>
      </p:nvGrpSpPr>
      <p:grpSpPr>
        <a:xfrm>
          <a:off x="0" y="0"/>
          <a:ext cx="0" cy="0"/>
          <a:chOff x="0" y="0"/>
          <a:chExt cx="0" cy="0"/>
        </a:xfrm>
      </p:grpSpPr>
      <p:sp>
        <p:nvSpPr>
          <p:cNvPr id="219" name="Google Shape;219;p163"/>
          <p:cNvSpPr/>
          <p:nvPr/>
        </p:nvSpPr>
        <p:spPr>
          <a:xfrm>
            <a:off x="6095996" y="-13446"/>
            <a:ext cx="6096005" cy="6858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3"/>
          <p:cNvSpPr/>
          <p:nvPr/>
        </p:nvSpPr>
        <p:spPr>
          <a:xfrm>
            <a:off x="0" y="2"/>
            <a:ext cx="6096000" cy="6857999"/>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63"/>
          <p:cNvSpPr txBox="1">
            <a:spLocks noGrp="1"/>
          </p:cNvSpPr>
          <p:nvPr>
            <p:ph type="ctrTitle"/>
          </p:nvPr>
        </p:nvSpPr>
        <p:spPr>
          <a:xfrm>
            <a:off x="609595" y="1409702"/>
            <a:ext cx="4876796" cy="179070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163"/>
          <p:cNvSpPr txBox="1">
            <a:spLocks noGrp="1"/>
          </p:cNvSpPr>
          <p:nvPr>
            <p:ph type="subTitle" idx="1"/>
          </p:nvPr>
        </p:nvSpPr>
        <p:spPr>
          <a:xfrm>
            <a:off x="609596" y="3657602"/>
            <a:ext cx="4876795" cy="27431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3" name="Google Shape;223;p163"/>
          <p:cNvPicPr preferRelativeResize="0"/>
          <p:nvPr/>
        </p:nvPicPr>
        <p:blipFill rotWithShape="1">
          <a:blip r:embed="rId2">
            <a:alphaModFix/>
          </a:blip>
          <a:srcRect/>
          <a:stretch/>
        </p:blipFill>
        <p:spPr>
          <a:xfrm>
            <a:off x="609595" y="457201"/>
            <a:ext cx="2150533" cy="495300"/>
          </a:xfrm>
          <a:prstGeom prst="rect">
            <a:avLst/>
          </a:prstGeom>
          <a:noFill/>
          <a:ln>
            <a:noFill/>
          </a:ln>
        </p:spPr>
      </p:pic>
      <p:pic>
        <p:nvPicPr>
          <p:cNvPr id="2" name="Picture 1" descr="A blue and white logo&#10;&#10;Description automatically generated">
            <a:extLst>
              <a:ext uri="{FF2B5EF4-FFF2-40B4-BE49-F238E27FC236}">
                <a16:creationId xmlns:a16="http://schemas.microsoft.com/office/drawing/2014/main" id="{7A7E2EC4-E840-D71F-79D2-6FE4105A35E7}"/>
              </a:ext>
            </a:extLst>
          </p:cNvPr>
          <p:cNvPicPr>
            <a:picLocks noChangeAspect="1"/>
          </p:cNvPicPr>
          <p:nvPr userDrawn="1"/>
        </p:nvPicPr>
        <p:blipFill>
          <a:blip r:embed="rId3"/>
          <a:stretch>
            <a:fillRect/>
          </a:stretch>
        </p:blipFill>
        <p:spPr>
          <a:xfrm>
            <a:off x="10153650" y="142926"/>
            <a:ext cx="1905000" cy="73025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_Content Slide">
  <p:cSld name="11_Content Slide">
    <p:spTree>
      <p:nvGrpSpPr>
        <p:cNvPr id="1" name="Shape 224"/>
        <p:cNvGrpSpPr/>
        <p:nvPr/>
      </p:nvGrpSpPr>
      <p:grpSpPr>
        <a:xfrm>
          <a:off x="0" y="0"/>
          <a:ext cx="0" cy="0"/>
          <a:chOff x="0" y="0"/>
          <a:chExt cx="0" cy="0"/>
        </a:xfrm>
      </p:grpSpPr>
      <p:sp>
        <p:nvSpPr>
          <p:cNvPr id="225" name="Google Shape;225;p164"/>
          <p:cNvSpPr txBox="1">
            <a:spLocks noGrp="1"/>
          </p:cNvSpPr>
          <p:nvPr>
            <p:ph type="body" idx="1"/>
          </p:nvPr>
        </p:nvSpPr>
        <p:spPr>
          <a:xfrm>
            <a:off x="609600" y="1371600"/>
            <a:ext cx="11039061" cy="502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lvl1pPr>
            <a:lvl2pPr marL="914400" lvl="1" indent="-228600" algn="l">
              <a:lnSpc>
                <a:spcPct val="90000"/>
              </a:lnSpc>
              <a:spcBef>
                <a:spcPts val="500"/>
              </a:spcBef>
              <a:spcAft>
                <a:spcPts val="0"/>
              </a:spcAft>
              <a:buClr>
                <a:schemeClr val="dk2"/>
              </a:buClr>
              <a:buSzPts val="2000"/>
              <a:buNone/>
              <a:defRPr sz="2000"/>
            </a:lvl2pPr>
            <a:lvl3pPr marL="1371600" lvl="2" indent="-228600" algn="l">
              <a:lnSpc>
                <a:spcPct val="90000"/>
              </a:lnSpc>
              <a:spcBef>
                <a:spcPts val="500"/>
              </a:spcBef>
              <a:spcAft>
                <a:spcPts val="0"/>
              </a:spcAft>
              <a:buClr>
                <a:schemeClr val="dk2"/>
              </a:buClr>
              <a:buSzPts val="1800"/>
              <a:buNone/>
              <a:defRPr sz="1800"/>
            </a:lvl3pPr>
            <a:lvl4pPr marL="1828800" lvl="3" indent="-228600" algn="l">
              <a:lnSpc>
                <a:spcPct val="90000"/>
              </a:lnSpc>
              <a:spcBef>
                <a:spcPts val="500"/>
              </a:spcBef>
              <a:spcAft>
                <a:spcPts val="0"/>
              </a:spcAft>
              <a:buClr>
                <a:schemeClr val="dk2"/>
              </a:buClr>
              <a:buSzPts val="1600"/>
              <a:buNone/>
              <a:defRPr sz="1600"/>
            </a:lvl4pPr>
            <a:lvl5pPr marL="2286000" lvl="4" indent="-228600" algn="l">
              <a:lnSpc>
                <a:spcPct val="90000"/>
              </a:lnSpc>
              <a:spcBef>
                <a:spcPts val="500"/>
              </a:spcBef>
              <a:spcAft>
                <a:spcPts val="0"/>
              </a:spcAft>
              <a:buClr>
                <a:schemeClr val="dk2"/>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164"/>
          <p:cNvSpPr/>
          <p:nvPr/>
        </p:nvSpPr>
        <p:spPr>
          <a:xfrm>
            <a:off x="0" y="0"/>
            <a:ext cx="12192000" cy="914400"/>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7" name="Google Shape;227;p164"/>
          <p:cNvSpPr txBox="1">
            <a:spLocks noGrp="1"/>
          </p:cNvSpPr>
          <p:nvPr>
            <p:ph type="title"/>
          </p:nvPr>
        </p:nvSpPr>
        <p:spPr>
          <a:xfrm>
            <a:off x="609600" y="2"/>
            <a:ext cx="8195237" cy="9143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8" name="Google Shape;228;p164"/>
          <p:cNvPicPr preferRelativeResize="0"/>
          <p:nvPr/>
        </p:nvPicPr>
        <p:blipFill rotWithShape="1">
          <a:blip r:embed="rId2">
            <a:alphaModFix/>
          </a:blip>
          <a:srcRect/>
          <a:stretch/>
        </p:blipFill>
        <p:spPr>
          <a:xfrm>
            <a:off x="9414438" y="209551"/>
            <a:ext cx="2150533" cy="495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 Larger Custom Photo">
  <p:cSld name="Text + Larger Custom Photo">
    <p:spTree>
      <p:nvGrpSpPr>
        <p:cNvPr id="1" name="Shape 229"/>
        <p:cNvGrpSpPr/>
        <p:nvPr/>
      </p:nvGrpSpPr>
      <p:grpSpPr>
        <a:xfrm>
          <a:off x="0" y="0"/>
          <a:ext cx="0" cy="0"/>
          <a:chOff x="0" y="0"/>
          <a:chExt cx="0" cy="0"/>
        </a:xfrm>
      </p:grpSpPr>
      <p:pic>
        <p:nvPicPr>
          <p:cNvPr id="230" name="Google Shape;230;g2815c1a8c39_1_1046"/>
          <p:cNvPicPr preferRelativeResize="0">
            <a:picLocks noGrp="1"/>
          </p:cNvPicPr>
          <p:nvPr>
            <p:ph type="pic" idx="2"/>
          </p:nvPr>
        </p:nvPicPr>
        <p:blipFill/>
        <p:spPr>
          <a:xfrm>
            <a:off x="4174624" y="2"/>
            <a:ext cx="8017200" cy="6334200"/>
          </a:xfrm>
          <a:prstGeom prst="rect">
            <a:avLst/>
          </a:prstGeom>
          <a:blipFill rotWithShape="1">
            <a:blip r:embed="rId2">
              <a:alphaModFix/>
            </a:blip>
            <a:stretch>
              <a:fillRect/>
            </a:stretch>
          </a:blipFill>
          <a:ln>
            <a:noFill/>
          </a:ln>
        </p:spPr>
      </p:pic>
      <p:sp>
        <p:nvSpPr>
          <p:cNvPr id="231" name="Google Shape;231;g2815c1a8c39_1_1046"/>
          <p:cNvSpPr txBox="1">
            <a:spLocks noGrp="1"/>
          </p:cNvSpPr>
          <p:nvPr>
            <p:ph type="title"/>
          </p:nvPr>
        </p:nvSpPr>
        <p:spPr>
          <a:xfrm>
            <a:off x="398479" y="1491847"/>
            <a:ext cx="3435600" cy="948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accent1"/>
              </a:buClr>
              <a:buSzPts val="3200"/>
              <a:buFont typeface="Lato Light"/>
              <a:buNone/>
              <a:defRPr sz="32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g2815c1a8c39_1_1046"/>
          <p:cNvSpPr txBox="1">
            <a:spLocks noGrp="1"/>
          </p:cNvSpPr>
          <p:nvPr>
            <p:ph type="body" idx="1"/>
          </p:nvPr>
        </p:nvSpPr>
        <p:spPr>
          <a:xfrm>
            <a:off x="398481" y="267325"/>
            <a:ext cx="3426300" cy="482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777678"/>
              </a:buClr>
              <a:buSzPts val="1200"/>
              <a:buNone/>
              <a:defRPr sz="1200" b="0" i="0">
                <a:solidFill>
                  <a:srgbClr val="777678"/>
                </a:solidFill>
                <a:latin typeface="Lato Black"/>
                <a:ea typeface="Lato Black"/>
                <a:cs typeface="Lato Black"/>
                <a:sym typeface="Lato Black"/>
              </a:defRPr>
            </a:lvl1pPr>
            <a:lvl2pPr marL="914400" lvl="1" indent="-228600" algn="l" rtl="0">
              <a:lnSpc>
                <a:spcPct val="90000"/>
              </a:lnSpc>
              <a:spcBef>
                <a:spcPts val="500"/>
              </a:spcBef>
              <a:spcAft>
                <a:spcPts val="0"/>
              </a:spcAft>
              <a:buClr>
                <a:schemeClr val="dk2"/>
              </a:buClr>
              <a:buSzPts val="1600"/>
              <a:buNone/>
              <a:defRPr/>
            </a:lvl2pPr>
            <a:lvl3pPr marL="1371600" lvl="2" indent="-228600" algn="l" rtl="0">
              <a:lnSpc>
                <a:spcPct val="90000"/>
              </a:lnSpc>
              <a:spcBef>
                <a:spcPts val="500"/>
              </a:spcBef>
              <a:spcAft>
                <a:spcPts val="0"/>
              </a:spcAft>
              <a:buClr>
                <a:schemeClr val="dk2"/>
              </a:buClr>
              <a:buSzPts val="1800"/>
              <a:buNone/>
              <a:defRPr/>
            </a:lvl3pPr>
            <a:lvl4pPr marL="1828800" lvl="3" indent="-228600" algn="l" rtl="0">
              <a:lnSpc>
                <a:spcPct val="90000"/>
              </a:lnSpc>
              <a:spcBef>
                <a:spcPts val="500"/>
              </a:spcBef>
              <a:spcAft>
                <a:spcPts val="0"/>
              </a:spcAft>
              <a:buClr>
                <a:schemeClr val="dk2"/>
              </a:buClr>
              <a:buSzPts val="1400"/>
              <a:buNone/>
              <a:defRPr/>
            </a:lvl4pPr>
            <a:lvl5pPr marL="2286000" lvl="4" indent="-228600" algn="l" rtl="0">
              <a:lnSpc>
                <a:spcPct val="90000"/>
              </a:lnSpc>
              <a:spcBef>
                <a:spcPts val="500"/>
              </a:spcBef>
              <a:spcAft>
                <a:spcPts val="0"/>
              </a:spcAft>
              <a:buClr>
                <a:schemeClr val="dk2"/>
              </a:buClr>
              <a:buSzPts val="9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3" name="Google Shape;233;g2815c1a8c39_1_1046"/>
          <p:cNvSpPr txBox="1">
            <a:spLocks noGrp="1"/>
          </p:cNvSpPr>
          <p:nvPr>
            <p:ph type="body" idx="3"/>
          </p:nvPr>
        </p:nvSpPr>
        <p:spPr>
          <a:xfrm>
            <a:off x="398481" y="2998171"/>
            <a:ext cx="3426300" cy="313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5A5A62"/>
              </a:buClr>
              <a:buSzPts val="1600"/>
              <a:buNone/>
              <a:defRPr sz="1600" b="0" i="0">
                <a:solidFill>
                  <a:srgbClr val="5A5A62"/>
                </a:solidFill>
                <a:latin typeface="Lato Light"/>
                <a:ea typeface="Lato Light"/>
                <a:cs typeface="Lato Light"/>
                <a:sym typeface="Lato Light"/>
              </a:defRPr>
            </a:lvl1pPr>
            <a:lvl2pPr marL="914400" lvl="1" indent="-228600" algn="l" rtl="0">
              <a:lnSpc>
                <a:spcPct val="90000"/>
              </a:lnSpc>
              <a:spcBef>
                <a:spcPts val="500"/>
              </a:spcBef>
              <a:spcAft>
                <a:spcPts val="0"/>
              </a:spcAft>
              <a:buClr>
                <a:schemeClr val="dk2"/>
              </a:buClr>
              <a:buSzPts val="1600"/>
              <a:buNone/>
              <a:defRPr/>
            </a:lvl2pPr>
            <a:lvl3pPr marL="1371600" lvl="2" indent="-228600" algn="l" rtl="0">
              <a:lnSpc>
                <a:spcPct val="90000"/>
              </a:lnSpc>
              <a:spcBef>
                <a:spcPts val="500"/>
              </a:spcBef>
              <a:spcAft>
                <a:spcPts val="0"/>
              </a:spcAft>
              <a:buClr>
                <a:schemeClr val="dk2"/>
              </a:buClr>
              <a:buSzPts val="1800"/>
              <a:buNone/>
              <a:defRPr/>
            </a:lvl3pPr>
            <a:lvl4pPr marL="1828800" lvl="3" indent="-228600" algn="l" rtl="0">
              <a:lnSpc>
                <a:spcPct val="90000"/>
              </a:lnSpc>
              <a:spcBef>
                <a:spcPts val="500"/>
              </a:spcBef>
              <a:spcAft>
                <a:spcPts val="0"/>
              </a:spcAft>
              <a:buClr>
                <a:schemeClr val="dk2"/>
              </a:buClr>
              <a:buSzPts val="1400"/>
              <a:buNone/>
              <a:defRPr/>
            </a:lvl4pPr>
            <a:lvl5pPr marL="2286000" lvl="4" indent="-228600" algn="l" rtl="0">
              <a:lnSpc>
                <a:spcPct val="90000"/>
              </a:lnSpc>
              <a:spcBef>
                <a:spcPts val="500"/>
              </a:spcBef>
              <a:spcAft>
                <a:spcPts val="0"/>
              </a:spcAft>
              <a:buClr>
                <a:schemeClr val="dk2"/>
              </a:buClr>
              <a:buSzPts val="9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4" name="Google Shape;234;g2815c1a8c39_1_1046"/>
          <p:cNvSpPr txBox="1">
            <a:spLocks noGrp="1"/>
          </p:cNvSpPr>
          <p:nvPr>
            <p:ph type="body" idx="4"/>
          </p:nvPr>
        </p:nvSpPr>
        <p:spPr>
          <a:xfrm>
            <a:off x="483809" y="2646180"/>
            <a:ext cx="2971500" cy="91500"/>
          </a:xfrm>
          <a:prstGeom prst="rect">
            <a:avLst/>
          </a:prstGeom>
          <a:solidFill>
            <a:srgbClr val="FFCC33"/>
          </a:solid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800"/>
              <a:buNone/>
              <a:defRPr sz="800">
                <a:solidFill>
                  <a:schemeClr val="accent2"/>
                </a:solidFill>
                <a:latin typeface="Lato"/>
                <a:ea typeface="Lato"/>
                <a:cs typeface="Lato"/>
                <a:sym typeface="Lato"/>
              </a:defRPr>
            </a:lvl1pPr>
            <a:lvl2pPr marL="914400" lvl="1" indent="-228600" algn="l" rtl="0">
              <a:lnSpc>
                <a:spcPct val="90000"/>
              </a:lnSpc>
              <a:spcBef>
                <a:spcPts val="500"/>
              </a:spcBef>
              <a:spcAft>
                <a:spcPts val="0"/>
              </a:spcAft>
              <a:buClr>
                <a:schemeClr val="dk2"/>
              </a:buClr>
              <a:buSzPts val="1800"/>
              <a:buNone/>
              <a:defRPr/>
            </a:lvl2pPr>
            <a:lvl3pPr marL="1371600" lvl="2" indent="-228600" algn="l" rtl="0">
              <a:lnSpc>
                <a:spcPct val="90000"/>
              </a:lnSpc>
              <a:spcBef>
                <a:spcPts val="500"/>
              </a:spcBef>
              <a:spcAft>
                <a:spcPts val="0"/>
              </a:spcAft>
              <a:buClr>
                <a:schemeClr val="dk2"/>
              </a:buClr>
              <a:buSzPts val="1800"/>
              <a:buNone/>
              <a:defRPr/>
            </a:lvl3pPr>
            <a:lvl4pPr marL="1828800" lvl="3" indent="-228600" algn="l" rtl="0">
              <a:lnSpc>
                <a:spcPct val="90000"/>
              </a:lnSpc>
              <a:spcBef>
                <a:spcPts val="500"/>
              </a:spcBef>
              <a:spcAft>
                <a:spcPts val="0"/>
              </a:spcAft>
              <a:buClr>
                <a:schemeClr val="dk2"/>
              </a:buClr>
              <a:buSzPts val="1800"/>
              <a:buNone/>
              <a:defRPr/>
            </a:lvl4pPr>
            <a:lvl5pPr marL="2286000" lvl="4" indent="-228600" algn="l" rtl="0">
              <a:lnSpc>
                <a:spcPct val="90000"/>
              </a:lnSpc>
              <a:spcBef>
                <a:spcPts val="500"/>
              </a:spcBef>
              <a:spcAft>
                <a:spcPts val="0"/>
              </a:spcAft>
              <a:buClr>
                <a:schemeClr val="dk2"/>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35" name="Google Shape;235;g2815c1a8c39_1_1046" descr="CSoM-std-footer.jpg"/>
          <p:cNvPicPr preferRelativeResize="0"/>
          <p:nvPr/>
        </p:nvPicPr>
        <p:blipFill rotWithShape="1">
          <a:blip r:embed="rId3">
            <a:alphaModFix/>
          </a:blip>
          <a:srcRect/>
          <a:stretch/>
        </p:blipFill>
        <p:spPr>
          <a:xfrm>
            <a:off x="0" y="6331553"/>
            <a:ext cx="9144000" cy="5364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ext Only Full Slide">
    <p:spTree>
      <p:nvGrpSpPr>
        <p:cNvPr id="1" name=""/>
        <p:cNvGrpSpPr/>
        <p:nvPr/>
      </p:nvGrpSpPr>
      <p:grpSpPr>
        <a:xfrm>
          <a:off x="0" y="0"/>
          <a:ext cx="0" cy="0"/>
          <a:chOff x="0" y="0"/>
          <a:chExt cx="0" cy="0"/>
        </a:xfrm>
      </p:grpSpPr>
      <p:sp>
        <p:nvSpPr>
          <p:cNvPr id="2" name="Google Shape;29;p136">
            <a:extLst>
              <a:ext uri="{FF2B5EF4-FFF2-40B4-BE49-F238E27FC236}">
                <a16:creationId xmlns:a16="http://schemas.microsoft.com/office/drawing/2014/main" id="{B1C0482D-C42A-F4E5-D4AF-80B83EDF7BA3}"/>
              </a:ext>
            </a:extLst>
          </p:cNvPr>
          <p:cNvSpPr txBox="1">
            <a:spLocks noGrp="1"/>
          </p:cNvSpPr>
          <p:nvPr>
            <p:ph type="body" idx="4294967295"/>
          </p:nvPr>
        </p:nvSpPr>
        <p:spPr>
          <a:xfrm>
            <a:off x="452390" y="1381228"/>
            <a:ext cx="11287225" cy="4470931"/>
          </a:xfrm>
        </p:spPr>
        <p:txBody>
          <a:bodyPr/>
          <a:lstStyle>
            <a:lvl1pPr>
              <a:defRPr sz="1800">
                <a:solidFill>
                  <a:srgbClr val="1A1A1A"/>
                </a:solidFill>
              </a:defRPr>
            </a:lvl1pPr>
          </a:lstStyle>
          <a:p>
            <a:pPr lvl="0"/>
            <a:endParaRPr lang="en-US"/>
          </a:p>
        </p:txBody>
      </p:sp>
      <p:sp>
        <p:nvSpPr>
          <p:cNvPr id="3" name="Google Shape;30;p136">
            <a:extLst>
              <a:ext uri="{FF2B5EF4-FFF2-40B4-BE49-F238E27FC236}">
                <a16:creationId xmlns:a16="http://schemas.microsoft.com/office/drawing/2014/main" id="{99447EDA-295B-9037-B917-CD54E0CAF606}"/>
              </a:ext>
            </a:extLst>
          </p:cNvPr>
          <p:cNvSpPr txBox="1">
            <a:spLocks noGrp="1"/>
          </p:cNvSpPr>
          <p:nvPr>
            <p:ph type="title"/>
          </p:nvPr>
        </p:nvSpPr>
        <p:spPr>
          <a:xfrm>
            <a:off x="452390" y="365129"/>
            <a:ext cx="11287225" cy="1016099"/>
          </a:xfrm>
        </p:spPr>
        <p:txBody>
          <a:bodyPr/>
          <a:lstStyle>
            <a:lvl1pPr>
              <a:defRPr/>
            </a:lvl1pPr>
          </a:lstStyle>
          <a:p>
            <a:pPr lvl="0"/>
            <a:endParaRPr lang="en-US"/>
          </a:p>
        </p:txBody>
      </p:sp>
      <p:pic>
        <p:nvPicPr>
          <p:cNvPr id="4" name="Google Shape;31;p136" descr="CSoM-WS-preso-footer.jpg">
            <a:extLst>
              <a:ext uri="{FF2B5EF4-FFF2-40B4-BE49-F238E27FC236}">
                <a16:creationId xmlns:a16="http://schemas.microsoft.com/office/drawing/2014/main" id="{10267B50-90C7-AA47-6E95-37B7B53715AD}"/>
              </a:ext>
            </a:extLst>
          </p:cNvPr>
          <p:cNvPicPr>
            <a:picLocks noChangeAspect="1"/>
          </p:cNvPicPr>
          <p:nvPr/>
        </p:nvPicPr>
        <p:blipFill>
          <a:blip r:embed="rId2">
            <a:alphaModFix/>
          </a:blip>
          <a:srcRect/>
          <a:stretch>
            <a:fillRect/>
          </a:stretch>
        </p:blipFill>
        <p:spPr>
          <a:xfrm>
            <a:off x="0" y="6333646"/>
            <a:ext cx="12191996" cy="536451"/>
          </a:xfrm>
          <a:prstGeom prst="rect">
            <a:avLst/>
          </a:prstGeom>
          <a:noFill/>
          <a:ln cap="flat">
            <a:noFill/>
          </a:ln>
        </p:spPr>
      </p:pic>
      <p:pic>
        <p:nvPicPr>
          <p:cNvPr id="5" name="Picture 4" descr="A blue and white logo&#10;&#10;Description automatically generated">
            <a:extLst>
              <a:ext uri="{FF2B5EF4-FFF2-40B4-BE49-F238E27FC236}">
                <a16:creationId xmlns:a16="http://schemas.microsoft.com/office/drawing/2014/main" id="{9C265983-F241-7C70-627F-9C128B2B6F97}"/>
              </a:ext>
            </a:extLst>
          </p:cNvPr>
          <p:cNvPicPr>
            <a:picLocks noChangeAspect="1"/>
          </p:cNvPicPr>
          <p:nvPr/>
        </p:nvPicPr>
        <p:blipFill>
          <a:blip r:embed="rId3"/>
          <a:stretch>
            <a:fillRect/>
          </a:stretch>
        </p:blipFill>
        <p:spPr>
          <a:xfrm>
            <a:off x="10153653" y="142929"/>
            <a:ext cx="1904996" cy="730248"/>
          </a:xfrm>
          <a:prstGeom prst="rect">
            <a:avLst/>
          </a:prstGeom>
          <a:noFill/>
          <a:ln cap="flat">
            <a:noFill/>
          </a:ln>
        </p:spPr>
      </p:pic>
    </p:spTree>
    <p:extLst>
      <p:ext uri="{BB962C8B-B14F-4D97-AF65-F5344CB8AC3E}">
        <p14:creationId xmlns:p14="http://schemas.microsoft.com/office/powerpoint/2010/main" val="31351411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Only - Full Slide">
  <p:cSld name="Text Only - Full Slide">
    <p:spTree>
      <p:nvGrpSpPr>
        <p:cNvPr id="1" name="Shape 42"/>
        <p:cNvGrpSpPr/>
        <p:nvPr/>
      </p:nvGrpSpPr>
      <p:grpSpPr>
        <a:xfrm>
          <a:off x="0" y="0"/>
          <a:ext cx="0" cy="0"/>
          <a:chOff x="0" y="0"/>
          <a:chExt cx="0" cy="0"/>
        </a:xfrm>
      </p:grpSpPr>
      <p:sp>
        <p:nvSpPr>
          <p:cNvPr id="43" name="Google Shape;43;p143"/>
          <p:cNvSpPr txBox="1">
            <a:spLocks noGrp="1"/>
          </p:cNvSpPr>
          <p:nvPr>
            <p:ph type="body" idx="1"/>
          </p:nvPr>
        </p:nvSpPr>
        <p:spPr>
          <a:xfrm>
            <a:off x="452387" y="1381226"/>
            <a:ext cx="11287225" cy="502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rgbClr val="1A1A1A"/>
              </a:buClr>
              <a:buSzPts val="1600"/>
              <a:buNone/>
              <a:defRPr sz="1600" b="0" i="0">
                <a:solidFill>
                  <a:srgbClr val="1A1A1A"/>
                </a:solidFill>
                <a:latin typeface="Open Sans"/>
                <a:ea typeface="Open Sans"/>
                <a:cs typeface="Open Sans"/>
                <a:sym typeface="Open Sans"/>
              </a:defRPr>
            </a:lvl2pPr>
            <a:lvl3pPr marL="1371600" lvl="2" indent="-228600" algn="l">
              <a:lnSpc>
                <a:spcPct val="90000"/>
              </a:lnSpc>
              <a:spcBef>
                <a:spcPts val="500"/>
              </a:spcBef>
              <a:spcAft>
                <a:spcPts val="0"/>
              </a:spcAft>
              <a:buClr>
                <a:srgbClr val="1A1A1A"/>
              </a:buClr>
              <a:buSzPts val="2000"/>
              <a:buNone/>
              <a:defRPr sz="2000" b="0" i="0">
                <a:solidFill>
                  <a:srgbClr val="1A1A1A"/>
                </a:solidFill>
                <a:latin typeface="Open Sans"/>
                <a:ea typeface="Open Sans"/>
                <a:cs typeface="Open Sans"/>
                <a:sym typeface="Open Sans"/>
              </a:defRPr>
            </a:lvl3pPr>
            <a:lvl4pPr marL="1828800" lvl="3" indent="-228600" algn="l">
              <a:lnSpc>
                <a:spcPct val="90000"/>
              </a:lnSpc>
              <a:spcBef>
                <a:spcPts val="500"/>
              </a:spcBef>
              <a:spcAft>
                <a:spcPts val="0"/>
              </a:spcAft>
              <a:buClr>
                <a:srgbClr val="1A1A1A"/>
              </a:buClr>
              <a:buSzPts val="1400"/>
              <a:buNone/>
              <a:defRPr sz="1400" b="0" i="0">
                <a:solidFill>
                  <a:srgbClr val="1A1A1A"/>
                </a:solidFill>
                <a:latin typeface="Open Sans"/>
                <a:ea typeface="Open Sans"/>
                <a:cs typeface="Open Sans"/>
                <a:sym typeface="Open Sans"/>
              </a:defRPr>
            </a:lvl4pPr>
            <a:lvl5pPr marL="2286000" lvl="4" indent="-228600" algn="l">
              <a:lnSpc>
                <a:spcPct val="90000"/>
              </a:lnSpc>
              <a:spcBef>
                <a:spcPts val="500"/>
              </a:spcBef>
              <a:spcAft>
                <a:spcPts val="0"/>
              </a:spcAft>
              <a:buClr>
                <a:srgbClr val="1A1A1A"/>
              </a:buClr>
              <a:buSzPts val="900"/>
              <a:buNone/>
              <a:defRPr sz="900" b="0" i="0">
                <a:solidFill>
                  <a:srgbClr val="1A1A1A"/>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3"/>
          <p:cNvSpPr txBox="1">
            <a:spLocks noGrp="1"/>
          </p:cNvSpPr>
          <p:nvPr>
            <p:ph type="title"/>
          </p:nvPr>
        </p:nvSpPr>
        <p:spPr>
          <a:xfrm>
            <a:off x="452386" y="365127"/>
            <a:ext cx="11287225" cy="1016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3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13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1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pic>
        <p:nvPicPr>
          <p:cNvPr id="50" name="Google Shape;50;p14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144"/>
          <p:cNvSpPr txBox="1">
            <a:spLocks noGrp="1"/>
          </p:cNvSpPr>
          <p:nvPr>
            <p:ph type="ctrTitle"/>
          </p:nvPr>
        </p:nvSpPr>
        <p:spPr>
          <a:xfrm>
            <a:off x="914400" y="2653748"/>
            <a:ext cx="10363200" cy="160019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FFCC33"/>
              </a:buClr>
              <a:buSzPts val="4400"/>
              <a:buFont typeface="Newsreader Light"/>
              <a:buNone/>
              <a:defRPr sz="44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4"/>
          <p:cNvSpPr txBox="1">
            <a:spLocks noGrp="1"/>
          </p:cNvSpPr>
          <p:nvPr>
            <p:ph type="subTitle" idx="1"/>
          </p:nvPr>
        </p:nvSpPr>
        <p:spPr>
          <a:xfrm>
            <a:off x="1524000" y="4253948"/>
            <a:ext cx="9144000" cy="100385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pls Skyline Photo + Text - Vertical">
  <p:cSld name="Mpls Skyline Photo + Text - Vertical">
    <p:spTree>
      <p:nvGrpSpPr>
        <p:cNvPr id="1" name="Shape 53"/>
        <p:cNvGrpSpPr/>
        <p:nvPr/>
      </p:nvGrpSpPr>
      <p:grpSpPr>
        <a:xfrm>
          <a:off x="0" y="0"/>
          <a:ext cx="0" cy="0"/>
          <a:chOff x="0" y="0"/>
          <a:chExt cx="0" cy="0"/>
        </a:xfrm>
      </p:grpSpPr>
      <p:pic>
        <p:nvPicPr>
          <p:cNvPr id="54" name="Google Shape;54;p145"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pic>
        <p:nvPicPr>
          <p:cNvPr id="55" name="Google Shape;55;p145" descr="2-col-skyline.jpg"/>
          <p:cNvPicPr preferRelativeResize="0"/>
          <p:nvPr/>
        </p:nvPicPr>
        <p:blipFill rotWithShape="1">
          <a:blip r:embed="rId3">
            <a:alphaModFix/>
          </a:blip>
          <a:srcRect l="-1" t="4359" r="-1" b="8071"/>
          <a:stretch/>
        </p:blipFill>
        <p:spPr>
          <a:xfrm>
            <a:off x="6096000" y="0"/>
            <a:ext cx="6096000" cy="6333647"/>
          </a:xfrm>
          <a:prstGeom prst="rect">
            <a:avLst/>
          </a:prstGeom>
          <a:noFill/>
          <a:ln>
            <a:noFill/>
          </a:ln>
        </p:spPr>
      </p:pic>
      <p:sp>
        <p:nvSpPr>
          <p:cNvPr id="56" name="Google Shape;56;p145"/>
          <p:cNvSpPr txBox="1">
            <a:spLocks noGrp="1"/>
          </p:cNvSpPr>
          <p:nvPr>
            <p:ph type="title"/>
          </p:nvPr>
        </p:nvSpPr>
        <p:spPr>
          <a:xfrm>
            <a:off x="398480" y="720429"/>
            <a:ext cx="4810276"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5"/>
          <p:cNvSpPr txBox="1">
            <a:spLocks noGrp="1"/>
          </p:cNvSpPr>
          <p:nvPr>
            <p:ph type="body" idx="1"/>
          </p:nvPr>
        </p:nvSpPr>
        <p:spPr>
          <a:xfrm>
            <a:off x="398480" y="267322"/>
            <a:ext cx="481012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45"/>
          <p:cNvSpPr txBox="1">
            <a:spLocks noGrp="1"/>
          </p:cNvSpPr>
          <p:nvPr>
            <p:ph type="body" idx="2"/>
          </p:nvPr>
        </p:nvSpPr>
        <p:spPr>
          <a:xfrm>
            <a:off x="398480" y="2226751"/>
            <a:ext cx="4810125"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45"/>
          <p:cNvSpPr txBox="1">
            <a:spLocks noGrp="1"/>
          </p:cNvSpPr>
          <p:nvPr>
            <p:ph type="body" idx="3"/>
          </p:nvPr>
        </p:nvSpPr>
        <p:spPr>
          <a:xfrm>
            <a:off x="398480" y="3085513"/>
            <a:ext cx="4810125"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Multiple Custom Photos - Horizontal">
  <p:cSld name="Text + Multiple Custom Photos - Horizontal">
    <p:spTree>
      <p:nvGrpSpPr>
        <p:cNvPr id="1" name="Shape 60"/>
        <p:cNvGrpSpPr/>
        <p:nvPr/>
      </p:nvGrpSpPr>
      <p:grpSpPr>
        <a:xfrm>
          <a:off x="0" y="0"/>
          <a:ext cx="0" cy="0"/>
          <a:chOff x="0" y="0"/>
          <a:chExt cx="0" cy="0"/>
        </a:xfrm>
      </p:grpSpPr>
      <p:sp>
        <p:nvSpPr>
          <p:cNvPr id="61" name="Google Shape;61;p137"/>
          <p:cNvSpPr txBox="1">
            <a:spLocks noGrp="1"/>
          </p:cNvSpPr>
          <p:nvPr>
            <p:ph type="body" idx="1"/>
          </p:nvPr>
        </p:nvSpPr>
        <p:spPr>
          <a:xfrm>
            <a:off x="4389908"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37"/>
          <p:cNvSpPr>
            <a:spLocks noGrp="1"/>
          </p:cNvSpPr>
          <p:nvPr>
            <p:ph type="pic" idx="2"/>
          </p:nvPr>
        </p:nvSpPr>
        <p:spPr>
          <a:xfrm>
            <a:off x="4389908" y="3251690"/>
            <a:ext cx="3429000" cy="1971524"/>
          </a:xfrm>
          <a:prstGeom prst="rect">
            <a:avLst/>
          </a:prstGeom>
          <a:noFill/>
          <a:ln>
            <a:noFill/>
          </a:ln>
        </p:spPr>
      </p:sp>
      <p:pic>
        <p:nvPicPr>
          <p:cNvPr id="63" name="Google Shape;63;p137"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64" name="Google Shape;64;p137"/>
          <p:cNvSpPr txBox="1">
            <a:spLocks noGrp="1"/>
          </p:cNvSpPr>
          <p:nvPr>
            <p:ph type="title"/>
          </p:nvPr>
        </p:nvSpPr>
        <p:spPr>
          <a:xfrm>
            <a:off x="3688385" y="772677"/>
            <a:ext cx="4810276" cy="94871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7"/>
          <p:cNvSpPr txBox="1">
            <a:spLocks noGrp="1"/>
          </p:cNvSpPr>
          <p:nvPr>
            <p:ph type="body" idx="3"/>
          </p:nvPr>
        </p:nvSpPr>
        <p:spPr>
          <a:xfrm>
            <a:off x="3688461" y="2278999"/>
            <a:ext cx="4810125"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37"/>
          <p:cNvSpPr txBox="1">
            <a:spLocks noGrp="1"/>
          </p:cNvSpPr>
          <p:nvPr>
            <p:ph type="body" idx="4"/>
          </p:nvPr>
        </p:nvSpPr>
        <p:spPr>
          <a:xfrm>
            <a:off x="8393432"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7"/>
          <p:cNvSpPr>
            <a:spLocks noGrp="1"/>
          </p:cNvSpPr>
          <p:nvPr>
            <p:ph type="pic" idx="5"/>
          </p:nvPr>
        </p:nvSpPr>
        <p:spPr>
          <a:xfrm>
            <a:off x="8393432" y="3251690"/>
            <a:ext cx="3429000" cy="1971524"/>
          </a:xfrm>
          <a:prstGeom prst="rect">
            <a:avLst/>
          </a:prstGeom>
          <a:noFill/>
          <a:ln>
            <a:noFill/>
          </a:ln>
        </p:spPr>
      </p:sp>
      <p:sp>
        <p:nvSpPr>
          <p:cNvPr id="68" name="Google Shape;68;p137"/>
          <p:cNvSpPr txBox="1">
            <a:spLocks noGrp="1"/>
          </p:cNvSpPr>
          <p:nvPr>
            <p:ph type="body" idx="6"/>
          </p:nvPr>
        </p:nvSpPr>
        <p:spPr>
          <a:xfrm>
            <a:off x="398480" y="5345714"/>
            <a:ext cx="3429000" cy="31324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1A1A1A"/>
              </a:buClr>
              <a:buSzPts val="1400"/>
              <a:buNone/>
              <a:defRPr sz="14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37"/>
          <p:cNvSpPr>
            <a:spLocks noGrp="1"/>
          </p:cNvSpPr>
          <p:nvPr>
            <p:ph type="pic" idx="7"/>
          </p:nvPr>
        </p:nvSpPr>
        <p:spPr>
          <a:xfrm>
            <a:off x="398480" y="3251690"/>
            <a:ext cx="3429000" cy="1971524"/>
          </a:xfrm>
          <a:prstGeom prst="rect">
            <a:avLst/>
          </a:prstGeom>
          <a:noFill/>
          <a:ln>
            <a:noFill/>
          </a:ln>
        </p:spPr>
      </p:sp>
      <p:sp>
        <p:nvSpPr>
          <p:cNvPr id="70" name="Google Shape;70;p137"/>
          <p:cNvSpPr txBox="1">
            <a:spLocks noGrp="1"/>
          </p:cNvSpPr>
          <p:nvPr>
            <p:ph type="body" idx="8"/>
          </p:nvPr>
        </p:nvSpPr>
        <p:spPr>
          <a:xfrm>
            <a:off x="398480" y="267322"/>
            <a:ext cx="481012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Only - Two Columns - Vertical">
  <p:cSld name="Text Only - Two Columns - Vertical">
    <p:spTree>
      <p:nvGrpSpPr>
        <p:cNvPr id="1" name="Shape 71"/>
        <p:cNvGrpSpPr/>
        <p:nvPr/>
      </p:nvGrpSpPr>
      <p:grpSpPr>
        <a:xfrm>
          <a:off x="0" y="0"/>
          <a:ext cx="0" cy="0"/>
          <a:chOff x="0" y="0"/>
          <a:chExt cx="0" cy="0"/>
        </a:xfrm>
      </p:grpSpPr>
      <p:pic>
        <p:nvPicPr>
          <p:cNvPr id="72" name="Google Shape;72;p138" descr="CSoM-WS-preso-footer.jpg"/>
          <p:cNvPicPr preferRelativeResize="0"/>
          <p:nvPr/>
        </p:nvPicPr>
        <p:blipFill rotWithShape="1">
          <a:blip r:embed="rId2">
            <a:alphaModFix/>
          </a:blip>
          <a:srcRect/>
          <a:stretch/>
        </p:blipFill>
        <p:spPr>
          <a:xfrm>
            <a:off x="0" y="6333647"/>
            <a:ext cx="12192000" cy="536448"/>
          </a:xfrm>
          <a:prstGeom prst="rect">
            <a:avLst/>
          </a:prstGeom>
          <a:noFill/>
          <a:ln>
            <a:noFill/>
          </a:ln>
        </p:spPr>
      </p:pic>
      <p:sp>
        <p:nvSpPr>
          <p:cNvPr id="73" name="Google Shape;73;p138"/>
          <p:cNvSpPr txBox="1">
            <a:spLocks noGrp="1"/>
          </p:cNvSpPr>
          <p:nvPr>
            <p:ph type="title"/>
          </p:nvPr>
        </p:nvSpPr>
        <p:spPr>
          <a:xfrm>
            <a:off x="398478" y="1491846"/>
            <a:ext cx="7543800" cy="94871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3600"/>
              <a:buFont typeface="Newsreader Light"/>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8"/>
          <p:cNvSpPr txBox="1">
            <a:spLocks noGrp="1"/>
          </p:cNvSpPr>
          <p:nvPr>
            <p:ph type="body" idx="1"/>
          </p:nvPr>
        </p:nvSpPr>
        <p:spPr>
          <a:xfrm>
            <a:off x="398479" y="267322"/>
            <a:ext cx="7523665" cy="313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A1A1A"/>
              </a:buClr>
              <a:buSzPts val="1400"/>
              <a:buNone/>
              <a:defRPr sz="1400" b="1" i="0">
                <a:solidFill>
                  <a:srgbClr val="1A1A1A"/>
                </a:solidFill>
                <a:latin typeface="Open Sans SemiBold"/>
                <a:ea typeface="Open Sans SemiBold"/>
                <a:cs typeface="Open Sans SemiBold"/>
                <a:sym typeface="Open Sans SemiBold"/>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8"/>
          <p:cNvSpPr txBox="1">
            <a:spLocks noGrp="1"/>
          </p:cNvSpPr>
          <p:nvPr>
            <p:ph type="body" idx="2"/>
          </p:nvPr>
        </p:nvSpPr>
        <p:spPr>
          <a:xfrm>
            <a:off x="398479" y="2998168"/>
            <a:ext cx="75438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800"/>
              <a:buNone/>
              <a:defRPr sz="18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8"/>
          <p:cNvSpPr txBox="1">
            <a:spLocks noGrp="1"/>
          </p:cNvSpPr>
          <p:nvPr>
            <p:ph type="body" idx="3"/>
          </p:nvPr>
        </p:nvSpPr>
        <p:spPr>
          <a:xfrm>
            <a:off x="8382619" y="683919"/>
            <a:ext cx="3429000" cy="313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A1A1A"/>
              </a:buClr>
              <a:buSzPts val="1600"/>
              <a:buNone/>
              <a:defRPr sz="1600" b="0" i="0">
                <a:solidFill>
                  <a:srgbClr val="1A1A1A"/>
                </a:solidFill>
                <a:latin typeface="Open Sans"/>
                <a:ea typeface="Open Sans"/>
                <a:cs typeface="Open Sans"/>
                <a:sym typeface="Open Sans"/>
              </a:defRPr>
            </a:lvl1pPr>
            <a:lvl2pPr marL="914400" lvl="1" indent="-228600" algn="l">
              <a:lnSpc>
                <a:spcPct val="90000"/>
              </a:lnSpc>
              <a:spcBef>
                <a:spcPts val="500"/>
              </a:spcBef>
              <a:spcAft>
                <a:spcPts val="0"/>
              </a:spcAft>
              <a:buClr>
                <a:schemeClr val="dk2"/>
              </a:buClr>
              <a:buSzPts val="1600"/>
              <a:buNone/>
              <a:defRPr/>
            </a:lvl2pPr>
            <a:lvl3pPr marL="1371600" lvl="2" indent="-228600" algn="l">
              <a:lnSpc>
                <a:spcPct val="90000"/>
              </a:lnSpc>
              <a:spcBef>
                <a:spcPts val="500"/>
              </a:spcBef>
              <a:spcAft>
                <a:spcPts val="0"/>
              </a:spcAft>
              <a:buClr>
                <a:schemeClr val="dk2"/>
              </a:buClr>
              <a:buSzPts val="2000"/>
              <a:buNone/>
              <a:defRPr/>
            </a:lvl3pPr>
            <a:lvl4pPr marL="1828800" lvl="3" indent="-228600" algn="l">
              <a:lnSpc>
                <a:spcPct val="90000"/>
              </a:lnSpc>
              <a:spcBef>
                <a:spcPts val="500"/>
              </a:spcBef>
              <a:spcAft>
                <a:spcPts val="0"/>
              </a:spcAft>
              <a:buClr>
                <a:schemeClr val="dk2"/>
              </a:buClr>
              <a:buSzPts val="1400"/>
              <a:buNone/>
              <a:defRPr/>
            </a:lvl4pPr>
            <a:lvl5pPr marL="2286000" lvl="4" indent="-228600" algn="l">
              <a:lnSpc>
                <a:spcPct val="90000"/>
              </a:lnSpc>
              <a:spcBef>
                <a:spcPts val="500"/>
              </a:spcBef>
              <a:spcAft>
                <a:spcPts val="0"/>
              </a:spcAft>
              <a:buClr>
                <a:schemeClr val="dk2"/>
              </a:buClr>
              <a:buSzPts val="9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83"/>
        <p:cNvGrpSpPr/>
        <p:nvPr/>
      </p:nvGrpSpPr>
      <p:grpSpPr>
        <a:xfrm>
          <a:off x="0" y="0"/>
          <a:ext cx="0" cy="0"/>
          <a:chOff x="0" y="0"/>
          <a:chExt cx="0" cy="0"/>
        </a:xfrm>
      </p:grpSpPr>
      <p:sp>
        <p:nvSpPr>
          <p:cNvPr id="84" name="Google Shape;84;p148"/>
          <p:cNvSpPr txBox="1">
            <a:spLocks noGrp="1"/>
          </p:cNvSpPr>
          <p:nvPr>
            <p:ph type="body" idx="1"/>
          </p:nvPr>
        </p:nvSpPr>
        <p:spPr>
          <a:xfrm>
            <a:off x="609600" y="1371600"/>
            <a:ext cx="11039061" cy="502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400"/>
              <a:buNone/>
              <a:defRPr sz="2400"/>
            </a:lvl1pPr>
            <a:lvl2pPr marL="914400" lvl="1" indent="-228600" algn="l">
              <a:lnSpc>
                <a:spcPct val="90000"/>
              </a:lnSpc>
              <a:spcBef>
                <a:spcPts val="500"/>
              </a:spcBef>
              <a:spcAft>
                <a:spcPts val="0"/>
              </a:spcAft>
              <a:buClr>
                <a:schemeClr val="dk2"/>
              </a:buClr>
              <a:buSzPts val="2000"/>
              <a:buNone/>
              <a:defRPr sz="2000"/>
            </a:lvl2pPr>
            <a:lvl3pPr marL="1371600" lvl="2" indent="-228600" algn="l">
              <a:lnSpc>
                <a:spcPct val="90000"/>
              </a:lnSpc>
              <a:spcBef>
                <a:spcPts val="500"/>
              </a:spcBef>
              <a:spcAft>
                <a:spcPts val="0"/>
              </a:spcAft>
              <a:buClr>
                <a:schemeClr val="dk2"/>
              </a:buClr>
              <a:buSzPts val="1800"/>
              <a:buNone/>
              <a:defRPr sz="1800"/>
            </a:lvl3pPr>
            <a:lvl4pPr marL="1828800" lvl="3" indent="-228600" algn="l">
              <a:lnSpc>
                <a:spcPct val="90000"/>
              </a:lnSpc>
              <a:spcBef>
                <a:spcPts val="500"/>
              </a:spcBef>
              <a:spcAft>
                <a:spcPts val="0"/>
              </a:spcAft>
              <a:buClr>
                <a:schemeClr val="dk2"/>
              </a:buClr>
              <a:buSzPts val="1600"/>
              <a:buNone/>
              <a:defRPr sz="1600"/>
            </a:lvl4pPr>
            <a:lvl5pPr marL="2286000" lvl="4" indent="-228600" algn="l">
              <a:lnSpc>
                <a:spcPct val="90000"/>
              </a:lnSpc>
              <a:spcBef>
                <a:spcPts val="500"/>
              </a:spcBef>
              <a:spcAft>
                <a:spcPts val="0"/>
              </a:spcAft>
              <a:buClr>
                <a:schemeClr val="dk2"/>
              </a:buClr>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8"/>
          <p:cNvSpPr/>
          <p:nvPr/>
        </p:nvSpPr>
        <p:spPr>
          <a:xfrm>
            <a:off x="0" y="0"/>
            <a:ext cx="12192000" cy="914400"/>
          </a:xfrm>
          <a:prstGeom prst="rect">
            <a:avLst/>
          </a:prstGeom>
          <a:solidFill>
            <a:srgbClr val="7A001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48"/>
          <p:cNvSpPr txBox="1">
            <a:spLocks noGrp="1"/>
          </p:cNvSpPr>
          <p:nvPr>
            <p:ph type="title"/>
          </p:nvPr>
        </p:nvSpPr>
        <p:spPr>
          <a:xfrm>
            <a:off x="609600" y="2"/>
            <a:ext cx="8195237" cy="9143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FCC33"/>
              </a:buClr>
              <a:buSzPts val="3600"/>
              <a:buFont typeface="Newsreader Light"/>
              <a:buNone/>
              <a:defRPr sz="3600">
                <a:solidFill>
                  <a:srgbClr val="FF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7" name="Google Shape;87;p148"/>
          <p:cNvPicPr preferRelativeResize="0"/>
          <p:nvPr/>
        </p:nvPicPr>
        <p:blipFill rotWithShape="1">
          <a:blip r:embed="rId2">
            <a:alphaModFix/>
          </a:blip>
          <a:srcRect/>
          <a:stretch/>
        </p:blipFill>
        <p:spPr>
          <a:xfrm>
            <a:off x="9414438" y="209550"/>
            <a:ext cx="2150533" cy="495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3"/>
          <p:cNvSpPr txBox="1">
            <a:spLocks noGrp="1"/>
          </p:cNvSpPr>
          <p:nvPr>
            <p:ph type="title"/>
          </p:nvPr>
        </p:nvSpPr>
        <p:spPr>
          <a:xfrm>
            <a:off x="499533" y="499533"/>
            <a:ext cx="11192507" cy="119115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A0019"/>
              </a:buClr>
              <a:buSzPts val="3600"/>
              <a:buFont typeface="Newsreader Light"/>
              <a:buNone/>
              <a:defRPr sz="3600" b="0" i="0" u="none" strike="noStrike" cap="none">
                <a:solidFill>
                  <a:srgbClr val="7A0019"/>
                </a:solidFill>
                <a:latin typeface="Newsreader Light"/>
                <a:ea typeface="Newsreader Light"/>
                <a:cs typeface="Newsreader Light"/>
                <a:sym typeface="Newsreader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3"/>
          <p:cNvSpPr txBox="1">
            <a:spLocks noGrp="1"/>
          </p:cNvSpPr>
          <p:nvPr>
            <p:ph type="body" idx="1"/>
          </p:nvPr>
        </p:nvSpPr>
        <p:spPr>
          <a:xfrm>
            <a:off x="485839" y="1825624"/>
            <a:ext cx="11206628" cy="455677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Open Sans"/>
                <a:ea typeface="Open Sans"/>
                <a:cs typeface="Open Sans"/>
                <a:sym typeface="Open Sans"/>
              </a:defRPr>
            </a:lvl2pPr>
            <a:lvl3pPr marL="1371600" marR="0" lvl="2" indent="-228600"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Open Sans"/>
                <a:ea typeface="Open Sans"/>
                <a:cs typeface="Open Sans"/>
                <a:sym typeface="Open Sans"/>
              </a:defRPr>
            </a:lvl3pPr>
            <a:lvl4pPr marL="1828800" marR="0" lvl="3"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Open Sans"/>
                <a:ea typeface="Open Sans"/>
                <a:cs typeface="Open Sans"/>
                <a:sym typeface="Open Sans"/>
              </a:defRPr>
            </a:lvl4pPr>
            <a:lvl5pPr marL="2286000" marR="0" lvl="4" indent="-228600" algn="l" rtl="0">
              <a:lnSpc>
                <a:spcPct val="90000"/>
              </a:lnSpc>
              <a:spcBef>
                <a:spcPts val="500"/>
              </a:spcBef>
              <a:spcAft>
                <a:spcPts val="0"/>
              </a:spcAft>
              <a:buClr>
                <a:schemeClr val="dk2"/>
              </a:buClr>
              <a:buSzPts val="900"/>
              <a:buFont typeface="Arial"/>
              <a:buNone/>
              <a:defRPr sz="900" b="0" i="0" u="none" strike="noStrike" cap="none">
                <a:solidFill>
                  <a:schemeClr val="dk2"/>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5.png"/><Relationship Id="rId7" Type="http://schemas.openxmlformats.org/officeDocument/2006/relationships/image" Target="../media/image27.png"/><Relationship Id="rId12"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8126286abb_0_0"/>
          <p:cNvSpPr txBox="1">
            <a:spLocks noGrp="1"/>
          </p:cNvSpPr>
          <p:nvPr>
            <p:ph type="title"/>
          </p:nvPr>
        </p:nvSpPr>
        <p:spPr>
          <a:xfrm>
            <a:off x="499533" y="833666"/>
            <a:ext cx="4810200" cy="3069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Newsreader Light"/>
              <a:buNone/>
            </a:pPr>
            <a:r>
              <a:rPr lang="en-US" dirty="0">
                <a:solidFill>
                  <a:schemeClr val="bg1"/>
                </a:solidFill>
                <a:latin typeface="Times New Roman" panose="02020603050405020304" pitchFamily="18" charset="0"/>
                <a:ea typeface="Newsreader"/>
                <a:cs typeface="Times New Roman" panose="02020603050405020304" pitchFamily="18" charset="0"/>
                <a:sym typeface="Newsreader"/>
              </a:rPr>
              <a:t>Boeing</a:t>
            </a:r>
            <a:br>
              <a:rPr lang="en-US" dirty="0">
                <a:latin typeface="Times New Roman" panose="02020603050405020304" pitchFamily="18" charset="0"/>
                <a:ea typeface="Newsreader"/>
                <a:cs typeface="Times New Roman" panose="02020603050405020304" pitchFamily="18" charset="0"/>
                <a:sym typeface="Newsreader"/>
              </a:rPr>
            </a:br>
            <a:r>
              <a:rPr lang="en-US" dirty="0">
                <a:latin typeface="Times New Roman" panose="02020603050405020304" pitchFamily="18" charset="0"/>
                <a:ea typeface="Newsreader"/>
                <a:cs typeface="Times New Roman" panose="02020603050405020304" pitchFamily="18" charset="0"/>
                <a:sym typeface="Newsreader"/>
              </a:rPr>
              <a:t>Business and Financial Overview</a:t>
            </a:r>
            <a:endParaRPr sz="1800" dirty="0">
              <a:latin typeface="Times New Roman" panose="02020603050405020304" pitchFamily="18" charset="0"/>
              <a:ea typeface="Newsreader"/>
              <a:cs typeface="Times New Roman" panose="02020603050405020304" pitchFamily="18" charset="0"/>
              <a:sym typeface="Newsreader"/>
            </a:endParaRPr>
          </a:p>
        </p:txBody>
      </p:sp>
      <p:sp>
        <p:nvSpPr>
          <p:cNvPr id="470" name="Google Shape;470;g28126286abb_0_0"/>
          <p:cNvSpPr txBox="1"/>
          <p:nvPr/>
        </p:nvSpPr>
        <p:spPr>
          <a:xfrm>
            <a:off x="452925" y="407950"/>
            <a:ext cx="5428500" cy="49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rgbClr val="8ABDC2"/>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1B42E-41FC-1C0E-5B51-3B032B25EFFB}"/>
              </a:ext>
            </a:extLst>
          </p:cNvPr>
          <p:cNvSpPr txBox="1">
            <a:spLocks noGrp="1"/>
          </p:cNvSpPr>
          <p:nvPr>
            <p:ph type="title"/>
          </p:nvPr>
        </p:nvSpPr>
        <p:spPr>
          <a:xfrm>
            <a:off x="0" y="0"/>
            <a:ext cx="11287225" cy="1016099"/>
          </a:xfrm>
        </p:spPr>
        <p:txBody>
          <a:bodyPr>
            <a:normAutofit/>
          </a:bodyPr>
          <a:lstStyle/>
          <a:p>
            <a:pPr lvl="0"/>
            <a:r>
              <a:rPr lang="en-US" sz="3200" dirty="0">
                <a:latin typeface="Newsreader Medium" panose="020B0604020202020204" charset="0"/>
              </a:rPr>
              <a:t>How Did Boeing Fund Its Cash Needs?</a:t>
            </a:r>
          </a:p>
        </p:txBody>
      </p:sp>
      <p:pic>
        <p:nvPicPr>
          <p:cNvPr id="4" name="Picture 2">
            <a:extLst>
              <a:ext uri="{FF2B5EF4-FFF2-40B4-BE49-F238E27FC236}">
                <a16:creationId xmlns:a16="http://schemas.microsoft.com/office/drawing/2014/main" id="{EC157C03-8CF3-37C9-BC46-23B47F0EECBF}"/>
              </a:ext>
            </a:extLst>
          </p:cNvPr>
          <p:cNvPicPr>
            <a:picLocks/>
          </p:cNvPicPr>
          <p:nvPr/>
        </p:nvPicPr>
        <p:blipFill>
          <a:blip r:embed="rId2"/>
          <a:srcRect/>
          <a:stretch>
            <a:fillRect/>
          </a:stretch>
        </p:blipFill>
        <p:spPr>
          <a:xfrm>
            <a:off x="7013448" y="1969534"/>
            <a:ext cx="4498848" cy="2985238"/>
          </a:xfrm>
          <a:prstGeom prst="rect">
            <a:avLst/>
          </a:prstGeom>
          <a:noFill/>
          <a:ln cap="flat">
            <a:solidFill>
              <a:srgbClr val="002060"/>
            </a:solidFill>
          </a:ln>
        </p:spPr>
      </p:pic>
      <p:sp>
        <p:nvSpPr>
          <p:cNvPr id="8" name="TextBox 7">
            <a:extLst>
              <a:ext uri="{FF2B5EF4-FFF2-40B4-BE49-F238E27FC236}">
                <a16:creationId xmlns:a16="http://schemas.microsoft.com/office/drawing/2014/main" id="{F0147C08-D6FD-EADC-7E15-E2984A82C992}"/>
              </a:ext>
            </a:extLst>
          </p:cNvPr>
          <p:cNvSpPr txBox="1"/>
          <p:nvPr/>
        </p:nvSpPr>
        <p:spPr>
          <a:xfrm>
            <a:off x="315471" y="1446314"/>
            <a:ext cx="6089023" cy="1046440"/>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Boeing took on </a:t>
            </a:r>
            <a:r>
              <a:rPr lang="en-US" sz="1600" b="1" dirty="0">
                <a:latin typeface="Times New Roman" panose="02020603050405020304" pitchFamily="18" charset="0"/>
                <a:cs typeface="Times New Roman" panose="02020603050405020304" pitchFamily="18" charset="0"/>
              </a:rPr>
              <a:t>$36B in new debt </a:t>
            </a:r>
            <a:r>
              <a:rPr lang="en-US" sz="1600" dirty="0">
                <a:latin typeface="Times New Roman" panose="02020603050405020304" pitchFamily="18" charset="0"/>
                <a:cs typeface="Times New Roman" panose="02020603050405020304" pitchFamily="18" charset="0"/>
              </a:rPr>
              <a:t>and began repaying it in subsequent years.</a:t>
            </a:r>
          </a:p>
          <a:p>
            <a:endParaRPr lang="en-US"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How was this funded?</a:t>
            </a:r>
          </a:p>
        </p:txBody>
      </p:sp>
      <p:sp>
        <p:nvSpPr>
          <p:cNvPr id="10" name="TextBox 9">
            <a:extLst>
              <a:ext uri="{FF2B5EF4-FFF2-40B4-BE49-F238E27FC236}">
                <a16:creationId xmlns:a16="http://schemas.microsoft.com/office/drawing/2014/main" id="{E9A554D7-A14D-A4B9-A9A1-6820700756FE}"/>
              </a:ext>
            </a:extLst>
          </p:cNvPr>
          <p:cNvSpPr txBox="1"/>
          <p:nvPr/>
        </p:nvSpPr>
        <p:spPr>
          <a:xfrm>
            <a:off x="407619" y="2778985"/>
            <a:ext cx="6094926" cy="2092881"/>
          </a:xfrm>
          <a:prstGeom prst="rect">
            <a:avLst/>
          </a:prstGeom>
          <a:noFill/>
        </p:spPr>
        <p:txBody>
          <a:bodyPr wrap="square">
            <a:spAutoFit/>
          </a:bodyPr>
          <a:lstStyle/>
          <a:p>
            <a:r>
              <a:rPr lang="en-US" sz="1600" b="1" u="sng" dirty="0">
                <a:latin typeface="Times New Roman" panose="02020603050405020304" pitchFamily="18" charset="0"/>
                <a:cs typeface="Times New Roman" panose="02020603050405020304" pitchFamily="18" charset="0"/>
              </a:rPr>
              <a:t>Corporate Bond Issuance:</a:t>
            </a:r>
          </a:p>
          <a:p>
            <a:pPr lvl="6"/>
            <a:r>
              <a:rPr lang="en-US" dirty="0">
                <a:latin typeface="Times New Roman" panose="02020603050405020304" pitchFamily="18" charset="0"/>
                <a:cs typeface="Times New Roman" panose="02020603050405020304" pitchFamily="18" charset="0"/>
              </a:rPr>
              <a:t>$25B of Boeing’s debt in 2020 came from corporate bonds. The bond sale was </a:t>
            </a:r>
            <a:r>
              <a:rPr lang="en-US" b="1" dirty="0">
                <a:latin typeface="Times New Roman" panose="02020603050405020304" pitchFamily="18" charset="0"/>
                <a:cs typeface="Times New Roman" panose="02020603050405020304" pitchFamily="18" charset="0"/>
              </a:rPr>
              <a:t>heavily oversubscribed</a:t>
            </a:r>
            <a:r>
              <a:rPr lang="en-US" dirty="0">
                <a:latin typeface="Times New Roman" panose="02020603050405020304" pitchFamily="18" charset="0"/>
                <a:cs typeface="Times New Roman" panose="02020603050405020304" pitchFamily="18" charset="0"/>
              </a:rPr>
              <a:t>, signaling investor confidence in Boeing's long-term future despite challenges.</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sz="1600" b="1" u="sng" dirty="0">
                <a:latin typeface="Times New Roman" panose="02020603050405020304" pitchFamily="18" charset="0"/>
                <a:cs typeface="Times New Roman" panose="02020603050405020304" pitchFamily="18" charset="0"/>
              </a:rPr>
              <a:t>Federal Reserve Interest Rate Cut:</a:t>
            </a: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Federal Reserve </a:t>
            </a:r>
            <a:r>
              <a:rPr lang="en-US" dirty="0">
                <a:latin typeface="Times New Roman" panose="02020603050405020304" pitchFamily="18" charset="0"/>
                <a:cs typeface="Times New Roman" panose="02020603050405020304" pitchFamily="18" charset="0"/>
              </a:rPr>
              <a:t>cut interest rates to near zero in response to the pandemic. Boeing took advantage of these low rates to </a:t>
            </a:r>
            <a:r>
              <a:rPr lang="en-US" b="1" dirty="0">
                <a:latin typeface="Times New Roman" panose="02020603050405020304" pitchFamily="18" charset="0"/>
                <a:cs typeface="Times New Roman" panose="02020603050405020304" pitchFamily="18" charset="0"/>
              </a:rPr>
              <a:t>offset immediate cash flow </a:t>
            </a:r>
            <a:r>
              <a:rPr lang="en-US" dirty="0">
                <a:latin typeface="Times New Roman" panose="02020603050405020304" pitchFamily="18" charset="0"/>
                <a:cs typeface="Times New Roman" panose="02020603050405020304" pitchFamily="18" charset="0"/>
              </a:rPr>
              <a:t>needs.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23371-9AB2-54E5-6D75-2A16A7AE5D72}"/>
              </a:ext>
            </a:extLst>
          </p:cNvPr>
          <p:cNvSpPr>
            <a:spLocks noGrp="1"/>
          </p:cNvSpPr>
          <p:nvPr>
            <p:ph type="ctrTitle"/>
          </p:nvPr>
        </p:nvSpPr>
        <p:spPr>
          <a:xfrm>
            <a:off x="648231" y="2877894"/>
            <a:ext cx="4876796" cy="1114557"/>
          </a:xfrm>
        </p:spPr>
        <p:txBody>
          <a:bodyPr/>
          <a:lstStyle/>
          <a:p>
            <a:r>
              <a:rPr lang="en-US" sz="3600" b="1" dirty="0">
                <a:solidFill>
                  <a:schemeClr val="bg1"/>
                </a:solidFill>
              </a:rPr>
              <a:t>Financial Ratios</a:t>
            </a:r>
            <a:endParaRPr lang="en-US" dirty="0"/>
          </a:p>
        </p:txBody>
      </p:sp>
      <p:pic>
        <p:nvPicPr>
          <p:cNvPr id="9" name="Picture 8">
            <a:extLst>
              <a:ext uri="{FF2B5EF4-FFF2-40B4-BE49-F238E27FC236}">
                <a16:creationId xmlns:a16="http://schemas.microsoft.com/office/drawing/2014/main" id="{DF4FE5D3-605B-6ABD-D2F6-5AFD7EF18317}"/>
              </a:ext>
            </a:extLst>
          </p:cNvPr>
          <p:cNvPicPr>
            <a:picLocks noChangeAspect="1"/>
          </p:cNvPicPr>
          <p:nvPr/>
        </p:nvPicPr>
        <p:blipFill>
          <a:blip r:embed="rId2"/>
          <a:stretch>
            <a:fillRect/>
          </a:stretch>
        </p:blipFill>
        <p:spPr>
          <a:xfrm>
            <a:off x="7130903" y="1424762"/>
            <a:ext cx="4306824" cy="4306824"/>
          </a:xfrm>
          <a:prstGeom prst="roundRect">
            <a:avLst/>
          </a:prstGeom>
          <a:ln>
            <a:solidFill>
              <a:srgbClr val="002060"/>
            </a:solidFill>
          </a:ln>
        </p:spPr>
      </p:pic>
    </p:spTree>
    <p:extLst>
      <p:ext uri="{BB962C8B-B14F-4D97-AF65-F5344CB8AC3E}">
        <p14:creationId xmlns:p14="http://schemas.microsoft.com/office/powerpoint/2010/main" val="2258564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6058A7F-8AA8-497C-31BF-3D3A9FC68A15}"/>
              </a:ext>
            </a:extLst>
          </p:cNvPr>
          <p:cNvSpPr txBox="1">
            <a:spLocks noGrp="1"/>
          </p:cNvSpPr>
          <p:nvPr>
            <p:ph type="title"/>
          </p:nvPr>
        </p:nvSpPr>
        <p:spPr>
          <a:xfrm>
            <a:off x="56708" y="73788"/>
            <a:ext cx="9328298" cy="1016099"/>
          </a:xfrm>
        </p:spPr>
        <p:txBody>
          <a:bodyPr anchorCtr="1">
            <a:normAutofit/>
          </a:bodyPr>
          <a:lstStyle/>
          <a:p>
            <a:pPr lvl="0"/>
            <a:r>
              <a:rPr lang="en-US" sz="3200" dirty="0">
                <a:latin typeface="Newsreader Medium" panose="020B0604020202020204" charset="0"/>
              </a:rPr>
              <a:t>Debt-to-Equity of -3.0 indicates</a:t>
            </a:r>
            <a:r>
              <a:rPr lang="en-US" sz="3200" dirty="0">
                <a:solidFill>
                  <a:srgbClr val="000000"/>
                </a:solidFill>
                <a:latin typeface="Newsreader Medium" panose="020B0604020202020204" charset="0"/>
              </a:rPr>
              <a:t> </a:t>
            </a:r>
            <a:r>
              <a:rPr lang="en-US" sz="3200" dirty="0">
                <a:latin typeface="Newsreader Medium" panose="020B0604020202020204" charset="0"/>
              </a:rPr>
              <a:t>a highly leveraged financial position</a:t>
            </a:r>
          </a:p>
        </p:txBody>
      </p:sp>
      <p:pic>
        <p:nvPicPr>
          <p:cNvPr id="3" name="Picture 4">
            <a:extLst>
              <a:ext uri="{FF2B5EF4-FFF2-40B4-BE49-F238E27FC236}">
                <a16:creationId xmlns:a16="http://schemas.microsoft.com/office/drawing/2014/main" id="{16E82D0C-331E-7B61-964E-2602B9C15BFE}"/>
              </a:ext>
            </a:extLst>
          </p:cNvPr>
          <p:cNvPicPr>
            <a:picLocks noChangeAspect="1"/>
          </p:cNvPicPr>
          <p:nvPr/>
        </p:nvPicPr>
        <p:blipFill>
          <a:blip r:embed="rId2"/>
          <a:srcRect/>
          <a:stretch>
            <a:fillRect/>
          </a:stretch>
        </p:blipFill>
        <p:spPr>
          <a:xfrm>
            <a:off x="7013448" y="3699817"/>
            <a:ext cx="4498848" cy="2424751"/>
          </a:xfrm>
          <a:prstGeom prst="rect">
            <a:avLst/>
          </a:prstGeom>
          <a:noFill/>
          <a:ln cap="flat">
            <a:solidFill>
              <a:srgbClr val="002060"/>
            </a:solidFill>
          </a:ln>
        </p:spPr>
      </p:pic>
      <p:pic>
        <p:nvPicPr>
          <p:cNvPr id="4" name="Picture 10">
            <a:extLst>
              <a:ext uri="{FF2B5EF4-FFF2-40B4-BE49-F238E27FC236}">
                <a16:creationId xmlns:a16="http://schemas.microsoft.com/office/drawing/2014/main" id="{358D10C3-39DB-514D-F0AB-D4F639BA602A}"/>
              </a:ext>
            </a:extLst>
          </p:cNvPr>
          <p:cNvPicPr>
            <a:picLocks/>
          </p:cNvPicPr>
          <p:nvPr/>
        </p:nvPicPr>
        <p:blipFill>
          <a:blip r:embed="rId3"/>
          <a:srcRect/>
          <a:stretch>
            <a:fillRect/>
          </a:stretch>
        </p:blipFill>
        <p:spPr>
          <a:xfrm>
            <a:off x="7013448" y="1161288"/>
            <a:ext cx="4498848" cy="2395728"/>
          </a:xfrm>
          <a:prstGeom prst="rect">
            <a:avLst/>
          </a:prstGeom>
          <a:noFill/>
          <a:ln cap="flat">
            <a:solidFill>
              <a:srgbClr val="002060"/>
            </a:solidFill>
          </a:ln>
        </p:spPr>
      </p:pic>
      <p:sp>
        <p:nvSpPr>
          <p:cNvPr id="5" name="Rectangle 7">
            <a:extLst>
              <a:ext uri="{FF2B5EF4-FFF2-40B4-BE49-F238E27FC236}">
                <a16:creationId xmlns:a16="http://schemas.microsoft.com/office/drawing/2014/main" id="{34FD000A-EF60-39E7-2D0E-76BAF16065CF}"/>
              </a:ext>
            </a:extLst>
          </p:cNvPr>
          <p:cNvSpPr txBox="1">
            <a:spLocks noGrp="1"/>
          </p:cNvSpPr>
          <p:nvPr>
            <p:ph type="body" idx="4294967295"/>
          </p:nvPr>
        </p:nvSpPr>
        <p:spPr>
          <a:xfrm>
            <a:off x="326697" y="2597950"/>
            <a:ext cx="6114473" cy="1815882"/>
          </a:xfrm>
        </p:spPr>
        <p:txBody>
          <a:bodyPr lIns="91440" tIns="45720" rIns="91440" bIns="45720" anchor="ctr">
            <a:spAutoFit/>
          </a:bodyPr>
          <a:lstStyle/>
          <a:p>
            <a:pPr marL="285750" lvl="0" indent="-285750" hangingPunct="0">
              <a:lnSpc>
                <a:spcPct val="100000"/>
              </a:lnSpc>
              <a:spcBef>
                <a:spcPts val="0"/>
              </a:spcBef>
              <a:buSzPct val="100000"/>
              <a:buFont typeface="Arial" pitchFamily="34"/>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lvl="0" indent="-285750" hangingPunct="0">
              <a:lnSpc>
                <a:spcPct val="100000"/>
              </a:lnSpc>
              <a:spcBef>
                <a:spcPts val="0"/>
              </a:spcBef>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In 2020, Boeing issued </a:t>
            </a:r>
            <a:r>
              <a:rPr lang="en-US" sz="1600" b="1" dirty="0">
                <a:solidFill>
                  <a:srgbClr val="000000"/>
                </a:solidFill>
                <a:latin typeface="Times New Roman" panose="02020603050405020304" pitchFamily="18" charset="0"/>
                <a:cs typeface="Times New Roman" panose="02020603050405020304" pitchFamily="18" charset="0"/>
              </a:rPr>
              <a:t>significant corporate bonds </a:t>
            </a:r>
            <a:r>
              <a:rPr lang="en-US" sz="1600" dirty="0">
                <a:solidFill>
                  <a:srgbClr val="000000"/>
                </a:solidFill>
                <a:latin typeface="Times New Roman" panose="02020603050405020304" pitchFamily="18" charset="0"/>
                <a:cs typeface="Times New Roman" panose="02020603050405020304" pitchFamily="18" charset="0"/>
              </a:rPr>
              <a:t>to raise debt and fund operations, increasing its long-term debt.</a:t>
            </a:r>
          </a:p>
          <a:p>
            <a:pPr marL="285750" lvl="0" indent="-285750" hangingPunct="0">
              <a:lnSpc>
                <a:spcPct val="100000"/>
              </a:lnSpc>
              <a:spcBef>
                <a:spcPts val="0"/>
              </a:spcBef>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lvl="0" indent="-285750" hangingPunct="0">
              <a:lnSpc>
                <a:spcPct val="100000"/>
              </a:lnSpc>
              <a:spcBef>
                <a:spcPts val="0"/>
              </a:spcBef>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lvl="0" indent="-285750" hangingPunct="0">
              <a:lnSpc>
                <a:spcPct val="100000"/>
              </a:lnSpc>
              <a:spcBef>
                <a:spcPts val="0"/>
              </a:spcBef>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Currently, Boeing is using its free cash flows to pay off portions of its debt, </a:t>
            </a:r>
            <a:r>
              <a:rPr lang="en-US" sz="1600" b="1" dirty="0">
                <a:solidFill>
                  <a:srgbClr val="000000"/>
                </a:solidFill>
                <a:latin typeface="Times New Roman" panose="02020603050405020304" pitchFamily="18" charset="0"/>
                <a:cs typeface="Times New Roman" panose="02020603050405020304" pitchFamily="18" charset="0"/>
              </a:rPr>
              <a:t>aiming to restore financial health</a:t>
            </a:r>
            <a:r>
              <a:rPr lang="en-US" sz="1600"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0DA38-CCCD-E2C1-8640-79779EFB2E46}"/>
              </a:ext>
            </a:extLst>
          </p:cNvPr>
          <p:cNvSpPr txBox="1">
            <a:spLocks noGrp="1"/>
          </p:cNvSpPr>
          <p:nvPr>
            <p:ph type="body" idx="4294967295"/>
          </p:nvPr>
        </p:nvSpPr>
        <p:spPr>
          <a:xfrm>
            <a:off x="452390" y="1529013"/>
            <a:ext cx="5643612" cy="4470931"/>
          </a:xfrm>
        </p:spPr>
        <p:txBody>
          <a:bodyPr>
            <a:normAutofit/>
          </a:bodyPr>
          <a:lstStyle/>
          <a:p>
            <a:pPr marL="514350" lvl="0" indent="-285750">
              <a:lnSpc>
                <a:spcPct val="70000"/>
              </a:lnSpc>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Boeing sold more than </a:t>
            </a:r>
            <a:r>
              <a:rPr lang="en-US" sz="1600" b="1" dirty="0">
                <a:solidFill>
                  <a:srgbClr val="000000"/>
                </a:solidFill>
                <a:latin typeface="Times New Roman" panose="02020603050405020304" pitchFamily="18" charset="0"/>
                <a:cs typeface="Times New Roman" panose="02020603050405020304" pitchFamily="18" charset="0"/>
              </a:rPr>
              <a:t>$10 billion</a:t>
            </a:r>
            <a:r>
              <a:rPr lang="en-US" sz="1600" dirty="0">
                <a:solidFill>
                  <a:srgbClr val="000000"/>
                </a:solidFill>
                <a:latin typeface="Times New Roman" panose="02020603050405020304" pitchFamily="18" charset="0"/>
                <a:cs typeface="Times New Roman" panose="02020603050405020304" pitchFamily="18" charset="0"/>
              </a:rPr>
              <a:t> in short-term investments, which primarily included U.S. government securities, and corporate bonds to liquidate funds. </a:t>
            </a:r>
          </a:p>
          <a:p>
            <a:pPr marL="514350" lvl="0" indent="-285750">
              <a:lnSpc>
                <a:spcPct val="70000"/>
              </a:lnSpc>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514350" lvl="0" indent="-285750">
              <a:lnSpc>
                <a:spcPct val="70000"/>
              </a:lnSpc>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Boeing's </a:t>
            </a:r>
            <a:r>
              <a:rPr lang="en-US" sz="1600" b="1" dirty="0">
                <a:solidFill>
                  <a:srgbClr val="000000"/>
                </a:solidFill>
                <a:latin typeface="Times New Roman" panose="02020603050405020304" pitchFamily="18" charset="0"/>
                <a:cs typeface="Times New Roman" panose="02020603050405020304" pitchFamily="18" charset="0"/>
              </a:rPr>
              <a:t>current ratio declined </a:t>
            </a:r>
            <a:r>
              <a:rPr lang="en-US" sz="1600" dirty="0">
                <a:solidFill>
                  <a:srgbClr val="000000"/>
                </a:solidFill>
                <a:latin typeface="Times New Roman" panose="02020603050405020304" pitchFamily="18" charset="0"/>
                <a:cs typeface="Times New Roman" panose="02020603050405020304" pitchFamily="18" charset="0"/>
              </a:rPr>
              <a:t>due to </a:t>
            </a:r>
            <a:r>
              <a:rPr lang="en-US" sz="1600" b="1" dirty="0">
                <a:solidFill>
                  <a:srgbClr val="000000"/>
                </a:solidFill>
                <a:latin typeface="Times New Roman" panose="02020603050405020304" pitchFamily="18" charset="0"/>
                <a:cs typeface="Times New Roman" panose="02020603050405020304" pitchFamily="18" charset="0"/>
              </a:rPr>
              <a:t>the 737 Max grounding</a:t>
            </a:r>
            <a:r>
              <a:rPr lang="en-US" sz="1600" dirty="0">
                <a:solidFill>
                  <a:srgbClr val="000000"/>
                </a:solidFill>
                <a:latin typeface="Times New Roman" panose="02020603050405020304" pitchFamily="18" charset="0"/>
                <a:cs typeface="Times New Roman" panose="02020603050405020304" pitchFamily="18" charset="0"/>
              </a:rPr>
              <a:t> and the pandemic, signaling potential difficulty in covering immediate liabilities.</a:t>
            </a:r>
          </a:p>
          <a:p>
            <a:pPr marL="514350" lvl="0" indent="-285750">
              <a:lnSpc>
                <a:spcPct val="70000"/>
              </a:lnSpc>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514350" lvl="0" indent="-285750">
              <a:lnSpc>
                <a:spcPct val="70000"/>
              </a:lnSpc>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To address this, Boeing </a:t>
            </a:r>
            <a:r>
              <a:rPr lang="en-US" sz="1600" b="1" dirty="0">
                <a:solidFill>
                  <a:srgbClr val="000000"/>
                </a:solidFill>
                <a:latin typeface="Times New Roman" panose="02020603050405020304" pitchFamily="18" charset="0"/>
                <a:cs typeface="Times New Roman" panose="02020603050405020304" pitchFamily="18" charset="0"/>
              </a:rPr>
              <a:t>raised debt to improve its current ratio</a:t>
            </a:r>
            <a:r>
              <a:rPr lang="en-US" sz="1600" dirty="0">
                <a:solidFill>
                  <a:srgbClr val="000000"/>
                </a:solidFill>
                <a:latin typeface="Times New Roman" panose="02020603050405020304" pitchFamily="18" charset="0"/>
                <a:cs typeface="Times New Roman" panose="02020603050405020304" pitchFamily="18" charset="0"/>
              </a:rPr>
              <a:t> and cover short-term obligations.</a:t>
            </a:r>
          </a:p>
          <a:p>
            <a:pPr marL="514350" lvl="0" indent="-285750">
              <a:lnSpc>
                <a:spcPct val="70000"/>
              </a:lnSpc>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514350" lvl="0" indent="-285750">
              <a:lnSpc>
                <a:spcPct val="70000"/>
              </a:lnSpc>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Post-2020, the current ratio decreased further as Boeing prioritized using free cash flows to pay down long-term debt.</a:t>
            </a:r>
          </a:p>
        </p:txBody>
      </p:sp>
      <p:sp>
        <p:nvSpPr>
          <p:cNvPr id="3" name="Title 2">
            <a:extLst>
              <a:ext uri="{FF2B5EF4-FFF2-40B4-BE49-F238E27FC236}">
                <a16:creationId xmlns:a16="http://schemas.microsoft.com/office/drawing/2014/main" id="{868D4740-DEE2-F4BE-D03D-567A2955BB16}"/>
              </a:ext>
            </a:extLst>
          </p:cNvPr>
          <p:cNvSpPr txBox="1">
            <a:spLocks noGrp="1"/>
          </p:cNvSpPr>
          <p:nvPr>
            <p:ph type="title"/>
          </p:nvPr>
        </p:nvSpPr>
        <p:spPr>
          <a:xfrm>
            <a:off x="0" y="0"/>
            <a:ext cx="10136373" cy="1016099"/>
          </a:xfrm>
        </p:spPr>
        <p:txBody>
          <a:bodyPr anchorCtr="1"/>
          <a:lstStyle/>
          <a:p>
            <a:r>
              <a:rPr lang="en-US" sz="3200" dirty="0">
                <a:latin typeface="Newsreader Medium" panose="020B0604020202020204" charset="0"/>
              </a:rPr>
              <a:t>Boeing's current ratio rose to 1.4 in 2020 due to debt, then fell to 1.0 as they started repaying from 2021.</a:t>
            </a:r>
          </a:p>
        </p:txBody>
      </p:sp>
      <p:pic>
        <p:nvPicPr>
          <p:cNvPr id="4" name="Picture 4">
            <a:extLst>
              <a:ext uri="{FF2B5EF4-FFF2-40B4-BE49-F238E27FC236}">
                <a16:creationId xmlns:a16="http://schemas.microsoft.com/office/drawing/2014/main" id="{29D7B9AE-1C16-5106-3675-34C33306E633}"/>
              </a:ext>
            </a:extLst>
          </p:cNvPr>
          <p:cNvPicPr>
            <a:picLocks/>
          </p:cNvPicPr>
          <p:nvPr/>
        </p:nvPicPr>
        <p:blipFill>
          <a:blip r:embed="rId2"/>
          <a:srcRect/>
          <a:stretch>
            <a:fillRect/>
          </a:stretch>
        </p:blipFill>
        <p:spPr>
          <a:xfrm>
            <a:off x="7013448" y="1161288"/>
            <a:ext cx="4498848" cy="2395728"/>
          </a:xfrm>
          <a:prstGeom prst="rect">
            <a:avLst/>
          </a:prstGeom>
          <a:noFill/>
          <a:ln cap="flat">
            <a:solidFill>
              <a:srgbClr val="002060"/>
            </a:solidFill>
          </a:ln>
        </p:spPr>
      </p:pic>
      <p:pic>
        <p:nvPicPr>
          <p:cNvPr id="5" name="Picture 10">
            <a:extLst>
              <a:ext uri="{FF2B5EF4-FFF2-40B4-BE49-F238E27FC236}">
                <a16:creationId xmlns:a16="http://schemas.microsoft.com/office/drawing/2014/main" id="{01474F11-B62D-92DE-0BCE-870F756E8CB6}"/>
              </a:ext>
            </a:extLst>
          </p:cNvPr>
          <p:cNvPicPr>
            <a:picLocks noChangeAspect="1"/>
          </p:cNvPicPr>
          <p:nvPr/>
        </p:nvPicPr>
        <p:blipFill>
          <a:blip r:embed="rId3"/>
          <a:srcRect/>
          <a:stretch>
            <a:fillRect/>
          </a:stretch>
        </p:blipFill>
        <p:spPr>
          <a:xfrm>
            <a:off x="7013448" y="3715959"/>
            <a:ext cx="4498848" cy="2395728"/>
          </a:xfrm>
          <a:prstGeom prst="rect">
            <a:avLst/>
          </a:prstGeom>
          <a:noFill/>
          <a:ln cap="flat">
            <a:solidFill>
              <a:srgbClr val="002060"/>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73D456C-3809-38DF-042C-1ED79ADAFB54}"/>
              </a:ext>
            </a:extLst>
          </p:cNvPr>
          <p:cNvSpPr txBox="1">
            <a:spLocks noGrp="1"/>
          </p:cNvSpPr>
          <p:nvPr>
            <p:ph type="title"/>
          </p:nvPr>
        </p:nvSpPr>
        <p:spPr>
          <a:xfrm>
            <a:off x="0" y="456"/>
            <a:ext cx="11287225" cy="1016099"/>
          </a:xfrm>
        </p:spPr>
        <p:txBody>
          <a:bodyPr>
            <a:normAutofit/>
          </a:bodyPr>
          <a:lstStyle/>
          <a:p>
            <a:pPr lvl="0"/>
            <a:r>
              <a:rPr lang="en-US" sz="3200" dirty="0">
                <a:latin typeface="Newsreader Medium" panose="020B0604020202020204" charset="0"/>
              </a:rPr>
              <a:t>Boeing's inventory on hand period stands at 415 days</a:t>
            </a:r>
          </a:p>
        </p:txBody>
      </p:sp>
      <p:pic>
        <p:nvPicPr>
          <p:cNvPr id="3" name="Picture 8">
            <a:extLst>
              <a:ext uri="{FF2B5EF4-FFF2-40B4-BE49-F238E27FC236}">
                <a16:creationId xmlns:a16="http://schemas.microsoft.com/office/drawing/2014/main" id="{C16A6A6A-3E3E-25F1-9FB4-7C3BBABF1D95}"/>
              </a:ext>
            </a:extLst>
          </p:cNvPr>
          <p:cNvPicPr>
            <a:picLocks noChangeAspect="1"/>
          </p:cNvPicPr>
          <p:nvPr/>
        </p:nvPicPr>
        <p:blipFill>
          <a:blip r:embed="rId2"/>
          <a:srcRect/>
          <a:stretch>
            <a:fillRect/>
          </a:stretch>
        </p:blipFill>
        <p:spPr>
          <a:xfrm>
            <a:off x="7013448" y="3701749"/>
            <a:ext cx="4498848" cy="2423160"/>
          </a:xfrm>
          <a:prstGeom prst="rect">
            <a:avLst/>
          </a:prstGeom>
          <a:noFill/>
          <a:ln cap="flat">
            <a:solidFill>
              <a:srgbClr val="002060"/>
            </a:solidFill>
          </a:ln>
        </p:spPr>
      </p:pic>
      <p:pic>
        <p:nvPicPr>
          <p:cNvPr id="4" name="Picture 10">
            <a:extLst>
              <a:ext uri="{FF2B5EF4-FFF2-40B4-BE49-F238E27FC236}">
                <a16:creationId xmlns:a16="http://schemas.microsoft.com/office/drawing/2014/main" id="{2D898428-7C5C-CCCB-C7D7-8692E4FD9F22}"/>
              </a:ext>
            </a:extLst>
          </p:cNvPr>
          <p:cNvPicPr>
            <a:picLocks/>
          </p:cNvPicPr>
          <p:nvPr/>
        </p:nvPicPr>
        <p:blipFill>
          <a:blip r:embed="rId3"/>
          <a:srcRect/>
          <a:stretch>
            <a:fillRect/>
          </a:stretch>
        </p:blipFill>
        <p:spPr>
          <a:xfrm>
            <a:off x="7013448" y="1161288"/>
            <a:ext cx="4498848" cy="2395728"/>
          </a:xfrm>
          <a:prstGeom prst="rect">
            <a:avLst/>
          </a:prstGeom>
          <a:noFill/>
          <a:ln cap="flat">
            <a:solidFill>
              <a:srgbClr val="002060"/>
            </a:solidFill>
          </a:ln>
        </p:spPr>
      </p:pic>
      <p:sp>
        <p:nvSpPr>
          <p:cNvPr id="6" name="TextBox 5">
            <a:extLst>
              <a:ext uri="{FF2B5EF4-FFF2-40B4-BE49-F238E27FC236}">
                <a16:creationId xmlns:a16="http://schemas.microsoft.com/office/drawing/2014/main" id="{809D4FD9-96E4-9462-4C80-BE49FBFE14B7}"/>
              </a:ext>
            </a:extLst>
          </p:cNvPr>
          <p:cNvSpPr txBox="1"/>
          <p:nvPr/>
        </p:nvSpPr>
        <p:spPr>
          <a:xfrm>
            <a:off x="452390" y="1556397"/>
            <a:ext cx="5647387" cy="4524315"/>
          </a:xfrm>
          <a:prstGeom prst="rect">
            <a:avLst/>
          </a:prstGeom>
          <a:noFill/>
        </p:spPr>
        <p:txBody>
          <a:bodyPr wrap="square" rtlCol="0">
            <a:spAutoFit/>
          </a:bodyPr>
          <a:lstStyle/>
          <a:p>
            <a:r>
              <a:rPr lang="en-US" sz="1800" b="1" dirty="0">
                <a:solidFill>
                  <a:srgbClr val="000000"/>
                </a:solidFill>
                <a:latin typeface="Times New Roman" panose="02020603050405020304" pitchFamily="18" charset="0"/>
                <a:cs typeface="Times New Roman" panose="02020603050405020304" pitchFamily="18" charset="0"/>
              </a:rPr>
              <a:t>Inventory on Hand Period</a:t>
            </a:r>
          </a:p>
          <a:p>
            <a:pPr marL="285750" lvl="4"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Boeing needs 415 days to sell its inventory. </a:t>
            </a:r>
          </a:p>
          <a:p>
            <a:pPr marL="285750" lvl="3"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Significant delays due to Quality Control issues.</a:t>
            </a:r>
          </a:p>
          <a:p>
            <a:pPr marL="285750" lvl="2"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Extended inventory period highlights production challenges</a:t>
            </a:r>
          </a:p>
          <a:p>
            <a:pPr marL="285750" lvl="2" indent="-285750">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lvl="2"/>
            <a:endParaRPr lang="en-US" sz="1600" dirty="0">
              <a:solidFill>
                <a:srgbClr val="000000"/>
              </a:solidFill>
              <a:latin typeface="Times New Roman" panose="02020603050405020304" pitchFamily="18" charset="0"/>
              <a:cs typeface="Times New Roman" panose="02020603050405020304" pitchFamily="18" charset="0"/>
            </a:endParaRPr>
          </a:p>
          <a:p>
            <a:pPr lvl="2"/>
            <a:endParaRPr lang="en-US" sz="1600" dirty="0">
              <a:latin typeface="Times New Roman" panose="02020603050405020304" pitchFamily="18" charset="0"/>
              <a:cs typeface="Times New Roman" panose="02020603050405020304" pitchFamily="18" charset="0"/>
            </a:endParaRPr>
          </a:p>
          <a:p>
            <a:pPr lvl="2"/>
            <a:endParaRPr lang="en-US" sz="1600" dirty="0">
              <a:solidFill>
                <a:srgbClr val="000000"/>
              </a:solidFill>
              <a:latin typeface="Times New Roman" panose="02020603050405020304" pitchFamily="18" charset="0"/>
              <a:cs typeface="Times New Roman" panose="02020603050405020304" pitchFamily="18" charset="0"/>
            </a:endParaRPr>
          </a:p>
          <a:p>
            <a:pPr lvl="2"/>
            <a:endParaRPr lang="en-US" sz="1600" dirty="0">
              <a:solidFill>
                <a:srgbClr val="000000"/>
              </a:solidFill>
              <a:latin typeface="Times New Roman" panose="02020603050405020304" pitchFamily="18" charset="0"/>
              <a:cs typeface="Times New Roman" panose="02020603050405020304" pitchFamily="18" charset="0"/>
            </a:endParaRPr>
          </a:p>
          <a:p>
            <a:pPr lvl="2"/>
            <a:r>
              <a:rPr lang="en-US" sz="1800" b="1" dirty="0">
                <a:solidFill>
                  <a:srgbClr val="000000"/>
                </a:solidFill>
                <a:latin typeface="Times New Roman" panose="02020603050405020304" pitchFamily="18" charset="0"/>
                <a:cs typeface="Times New Roman" panose="02020603050405020304" pitchFamily="18" charset="0"/>
              </a:rPr>
              <a:t> Progress Billings</a:t>
            </a:r>
          </a:p>
          <a:p>
            <a:pPr marL="285750" lvl="2"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Invoices submitted at different stages of a major project for completed work.</a:t>
            </a:r>
          </a:p>
          <a:p>
            <a:pPr marL="285750" lvl="2"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Common in long-term projects like aircraft production.</a:t>
            </a:r>
          </a:p>
          <a:p>
            <a:pPr marL="285750" lvl="2"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Frequent progress billings reflect Boeing's large backlog and efforts to improve production efficiency</a:t>
            </a:r>
          </a:p>
          <a:p>
            <a:pPr marL="285750" lvl="2" indent="-285750">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285750" lvl="2" indent="-285750">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21930D-5CC4-190E-D239-A7F5E396130D}"/>
              </a:ext>
            </a:extLst>
          </p:cNvPr>
          <p:cNvSpPr txBox="1">
            <a:spLocks noGrp="1"/>
          </p:cNvSpPr>
          <p:nvPr>
            <p:ph type="body" idx="4294967295"/>
          </p:nvPr>
        </p:nvSpPr>
        <p:spPr>
          <a:xfrm>
            <a:off x="303584" y="2078631"/>
            <a:ext cx="5505062" cy="3920444"/>
          </a:xfrm>
        </p:spPr>
        <p:txBody>
          <a:bodyPr>
            <a:normAutofit/>
          </a:bodyPr>
          <a:lstStyle/>
          <a:p>
            <a:pPr marL="571500" lvl="0" indent="-342900">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A negative ROA highlights challenges like high operating costs, reduced revenues, or inefficient asset utilization.</a:t>
            </a:r>
          </a:p>
          <a:p>
            <a:pPr marL="514350" lvl="0" indent="-285750">
              <a:buFont typeface="Times New Roman" panose="02020603050405020304" pitchFamily="18" charset="0"/>
              <a:buChar char="‣"/>
            </a:pPr>
            <a:endParaRPr lang="en-US" sz="1600" dirty="0">
              <a:solidFill>
                <a:srgbClr val="000000"/>
              </a:solidFill>
              <a:latin typeface="Times New Roman" panose="02020603050405020304" pitchFamily="18" charset="0"/>
              <a:cs typeface="Times New Roman" panose="02020603050405020304" pitchFamily="18" charset="0"/>
            </a:endParaRPr>
          </a:p>
          <a:p>
            <a:pPr marL="571500" lvl="0" indent="-342900">
              <a:buSzPct val="10000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This aligns with the financial strain Boeing faced due to the </a:t>
            </a:r>
            <a:r>
              <a:rPr lang="en-US" sz="1600" b="1" dirty="0">
                <a:solidFill>
                  <a:srgbClr val="000000"/>
                </a:solidFill>
                <a:latin typeface="Times New Roman" panose="02020603050405020304" pitchFamily="18" charset="0"/>
                <a:cs typeface="Times New Roman" panose="02020603050405020304" pitchFamily="18" charset="0"/>
              </a:rPr>
              <a:t>737 Max grounding </a:t>
            </a:r>
            <a:r>
              <a:rPr lang="en-US" sz="1600" dirty="0">
                <a:solidFill>
                  <a:srgbClr val="000000"/>
                </a:solidFill>
                <a:latin typeface="Times New Roman" panose="02020603050405020304" pitchFamily="18" charset="0"/>
                <a:cs typeface="Times New Roman" panose="02020603050405020304" pitchFamily="18" charset="0"/>
              </a:rPr>
              <a:t>and the lasting impacts of the </a:t>
            </a:r>
            <a:r>
              <a:rPr lang="en-US" sz="1600" b="1" dirty="0">
                <a:solidFill>
                  <a:srgbClr val="000000"/>
                </a:solidFill>
                <a:latin typeface="Times New Roman" panose="02020603050405020304" pitchFamily="18" charset="0"/>
                <a:cs typeface="Times New Roman" panose="02020603050405020304" pitchFamily="18" charset="0"/>
              </a:rPr>
              <a:t>COVID-19 pandemic</a:t>
            </a:r>
            <a:r>
              <a:rPr lang="en-US" sz="1600" dirty="0">
                <a:solidFill>
                  <a:srgbClr val="000000"/>
                </a:solidFill>
                <a:latin typeface="Times New Roman" panose="02020603050405020304" pitchFamily="18" charset="0"/>
                <a:cs typeface="Times New Roman" panose="02020603050405020304" pitchFamily="18" charset="0"/>
              </a:rPr>
              <a:t>.</a:t>
            </a:r>
          </a:p>
        </p:txBody>
      </p:sp>
      <p:sp>
        <p:nvSpPr>
          <p:cNvPr id="3" name="Title 2">
            <a:extLst>
              <a:ext uri="{FF2B5EF4-FFF2-40B4-BE49-F238E27FC236}">
                <a16:creationId xmlns:a16="http://schemas.microsoft.com/office/drawing/2014/main" id="{832A6991-69C4-7E02-45A7-780477404D7E}"/>
              </a:ext>
            </a:extLst>
          </p:cNvPr>
          <p:cNvSpPr txBox="1">
            <a:spLocks noGrp="1"/>
          </p:cNvSpPr>
          <p:nvPr>
            <p:ph type="title"/>
          </p:nvPr>
        </p:nvSpPr>
        <p:spPr>
          <a:xfrm>
            <a:off x="-524540" y="0"/>
            <a:ext cx="10398642" cy="1016099"/>
          </a:xfrm>
        </p:spPr>
        <p:txBody>
          <a:bodyPr anchorCtr="1">
            <a:normAutofit/>
          </a:bodyPr>
          <a:lstStyle/>
          <a:p>
            <a:pPr lvl="0"/>
            <a:r>
              <a:rPr lang="en-US" sz="3200" dirty="0">
                <a:latin typeface="Newsreader Medium" panose="020B0604020202020204" charset="0"/>
              </a:rPr>
              <a:t>Return Of Assets -1.64% reflects their inability to generate profit from its assets</a:t>
            </a:r>
          </a:p>
        </p:txBody>
      </p:sp>
      <p:pic>
        <p:nvPicPr>
          <p:cNvPr id="4" name="Picture 2">
            <a:extLst>
              <a:ext uri="{FF2B5EF4-FFF2-40B4-BE49-F238E27FC236}">
                <a16:creationId xmlns:a16="http://schemas.microsoft.com/office/drawing/2014/main" id="{47FDF62D-9457-A10A-26B3-C49378320956}"/>
              </a:ext>
            </a:extLst>
          </p:cNvPr>
          <p:cNvPicPr>
            <a:picLocks noChangeAspect="1"/>
          </p:cNvPicPr>
          <p:nvPr/>
        </p:nvPicPr>
        <p:blipFill>
          <a:blip r:embed="rId2"/>
          <a:srcRect/>
          <a:stretch>
            <a:fillRect/>
          </a:stretch>
        </p:blipFill>
        <p:spPr>
          <a:xfrm>
            <a:off x="7013448" y="1828654"/>
            <a:ext cx="4498848" cy="3008605"/>
          </a:xfrm>
          <a:prstGeom prst="rect">
            <a:avLst/>
          </a:prstGeom>
          <a:noFill/>
          <a:ln cap="flat">
            <a:solidFill>
              <a:srgbClr val="00206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F0AE8-C3C8-9EE7-A924-A79B603B10C6}"/>
              </a:ext>
            </a:extLst>
          </p:cNvPr>
          <p:cNvSpPr>
            <a:spLocks noGrp="1"/>
          </p:cNvSpPr>
          <p:nvPr>
            <p:ph type="ctrTitle"/>
          </p:nvPr>
        </p:nvSpPr>
        <p:spPr>
          <a:xfrm>
            <a:off x="242547" y="2652515"/>
            <a:ext cx="5598022" cy="1790701"/>
          </a:xfrm>
        </p:spPr>
        <p:txBody>
          <a:bodyPr/>
          <a:lstStyle/>
          <a:p>
            <a:r>
              <a:rPr lang="en-US" sz="4400" b="1" dirty="0">
                <a:solidFill>
                  <a:schemeClr val="bg1"/>
                </a:solidFill>
              </a:rPr>
              <a:t>4Ps of Marketing Mix</a:t>
            </a:r>
            <a:br>
              <a:rPr lang="en-US" sz="4400" b="1" dirty="0">
                <a:solidFill>
                  <a:schemeClr val="bg1"/>
                </a:solidFill>
              </a:rPr>
            </a:br>
            <a:endParaRPr lang="en-US" sz="4400" b="1" dirty="0">
              <a:solidFill>
                <a:schemeClr val="bg1"/>
              </a:solidFill>
            </a:endParaRPr>
          </a:p>
        </p:txBody>
      </p:sp>
      <p:pic>
        <p:nvPicPr>
          <p:cNvPr id="9" name="Picture 8">
            <a:extLst>
              <a:ext uri="{FF2B5EF4-FFF2-40B4-BE49-F238E27FC236}">
                <a16:creationId xmlns:a16="http://schemas.microsoft.com/office/drawing/2014/main" id="{C02ABAED-D33A-3BAB-7D4E-844D60319B29}"/>
              </a:ext>
            </a:extLst>
          </p:cNvPr>
          <p:cNvPicPr>
            <a:picLocks noChangeAspect="1"/>
          </p:cNvPicPr>
          <p:nvPr/>
        </p:nvPicPr>
        <p:blipFill>
          <a:blip r:embed="rId2"/>
          <a:srcRect l="1487" t="8733" r="-643" b="8826"/>
          <a:stretch/>
        </p:blipFill>
        <p:spPr>
          <a:xfrm>
            <a:off x="6963181" y="1176841"/>
            <a:ext cx="4302616" cy="4302616"/>
          </a:xfrm>
          <a:prstGeom prst="roundRect">
            <a:avLst/>
          </a:prstGeom>
          <a:ln w="28575">
            <a:solidFill>
              <a:srgbClr val="8ABDC2"/>
            </a:solidFill>
          </a:ln>
        </p:spPr>
      </p:pic>
    </p:spTree>
    <p:extLst>
      <p:ext uri="{BB962C8B-B14F-4D97-AF65-F5344CB8AC3E}">
        <p14:creationId xmlns:p14="http://schemas.microsoft.com/office/powerpoint/2010/main" val="7379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580E5-949D-1473-3BFF-93685AF2C08B}"/>
              </a:ext>
            </a:extLst>
          </p:cNvPr>
          <p:cNvSpPr>
            <a:spLocks noGrp="1"/>
          </p:cNvSpPr>
          <p:nvPr>
            <p:ph type="body" idx="1"/>
          </p:nvPr>
        </p:nvSpPr>
        <p:spPr>
          <a:xfrm>
            <a:off x="227007" y="1297513"/>
            <a:ext cx="11287225" cy="4470934"/>
          </a:xfrm>
        </p:spPr>
        <p:txBody>
          <a:bodyPr>
            <a:normAutofit/>
          </a:bodyPr>
          <a:lstStyle/>
          <a:p>
            <a:pPr marL="514350" indent="-285750">
              <a:buFont typeface="Wingdings" panose="05000000000000000000" pitchFamily="2" charset="2"/>
              <a:buChar char="q"/>
            </a:pPr>
            <a:r>
              <a:rPr lang="en-US" b="1" u="sng" dirty="0">
                <a:solidFill>
                  <a:schemeClr val="tx1"/>
                </a:solidFill>
                <a:latin typeface="Times New Roman" panose="02020603050405020304" pitchFamily="18" charset="0"/>
                <a:cs typeface="Times New Roman" panose="02020603050405020304" pitchFamily="18" charset="0"/>
              </a:rPr>
              <a:t>Product Strategy</a:t>
            </a:r>
            <a:r>
              <a:rPr lang="en-US" dirty="0">
                <a:solidFill>
                  <a:schemeClr val="tx1"/>
                </a:solidFill>
                <a:latin typeface="Times New Roman" panose="02020603050405020304" pitchFamily="18" charset="0"/>
                <a:cs typeface="Times New Roman" panose="02020603050405020304" pitchFamily="18" charset="0"/>
              </a:rPr>
              <a:t> </a:t>
            </a:r>
          </a:p>
          <a:p>
            <a:pPr marL="228600" indent="0"/>
            <a:r>
              <a:rPr lang="en-US" sz="1600" dirty="0">
                <a:latin typeface="Times New Roman" panose="02020603050405020304" pitchFamily="18" charset="0"/>
                <a:cs typeface="Times New Roman" panose="02020603050405020304" pitchFamily="18" charset="0"/>
              </a:rPr>
              <a:t>Boeing offers a wide range of products:</a:t>
            </a:r>
          </a:p>
          <a:p>
            <a:pPr marL="457200" lvl="1">
              <a:spcBef>
                <a:spcPts val="1000"/>
              </a:spcBef>
              <a:buSzPts val="18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Commercial Airplanes </a:t>
            </a:r>
            <a:r>
              <a:rPr lang="en-US" dirty="0">
                <a:latin typeface="Times New Roman" panose="02020603050405020304" pitchFamily="18" charset="0"/>
                <a:cs typeface="Times New Roman" panose="02020603050405020304" pitchFamily="18" charset="0"/>
              </a:rPr>
              <a:t>- e.g., 737, 777, 787 Dreamliner</a:t>
            </a:r>
          </a:p>
          <a:p>
            <a:pPr marL="457200" lvl="1">
              <a:spcBef>
                <a:spcPts val="1000"/>
              </a:spcBef>
              <a:buSzPts val="18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Military Aircraft </a:t>
            </a:r>
            <a:r>
              <a:rPr lang="en-US" dirty="0">
                <a:latin typeface="Times New Roman" panose="02020603050405020304" pitchFamily="18" charset="0"/>
                <a:cs typeface="Times New Roman" panose="02020603050405020304" pitchFamily="18" charset="0"/>
              </a:rPr>
              <a:t>- e.g., F/A-18, AH-64 Apache</a:t>
            </a:r>
          </a:p>
          <a:p>
            <a:pPr marL="457200" lvl="1">
              <a:spcBef>
                <a:spcPts val="1000"/>
              </a:spcBef>
              <a:buSzPts val="18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Space Systems </a:t>
            </a:r>
            <a:r>
              <a:rPr lang="en-US" dirty="0">
                <a:latin typeface="Times New Roman" panose="02020603050405020304" pitchFamily="18" charset="0"/>
                <a:cs typeface="Times New Roman" panose="02020603050405020304" pitchFamily="18" charset="0"/>
              </a:rPr>
              <a:t>- e.g., NASA’s Space Launch System</a:t>
            </a:r>
          </a:p>
          <a:p>
            <a:pPr marL="457200" lvl="1">
              <a:spcBef>
                <a:spcPts val="1000"/>
              </a:spcBef>
              <a:buSzPts val="18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Satellites, Autonomous Systems</a:t>
            </a:r>
            <a:r>
              <a:rPr lang="en-US" dirty="0">
                <a:latin typeface="Times New Roman" panose="02020603050405020304" pitchFamily="18" charset="0"/>
                <a:cs typeface="Times New Roman" panose="02020603050405020304" pitchFamily="18" charset="0"/>
              </a:rPr>
              <a:t>, and other defense technologies</a:t>
            </a:r>
          </a:p>
          <a:p>
            <a:pPr marL="742950" lvl="1"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514350" indent="-285750">
              <a:buFont typeface="Wingdings" panose="05000000000000000000" pitchFamily="2" charset="2"/>
              <a:buChar char="q"/>
            </a:pPr>
            <a:r>
              <a:rPr lang="en-US" b="1" u="sng" dirty="0">
                <a:solidFill>
                  <a:schemeClr val="tx1"/>
                </a:solidFill>
                <a:latin typeface="Times New Roman" panose="02020603050405020304" pitchFamily="18" charset="0"/>
                <a:cs typeface="Times New Roman" panose="02020603050405020304" pitchFamily="18" charset="0"/>
              </a:rPr>
              <a:t>Price Strategy</a:t>
            </a:r>
            <a:endParaRPr lang="en-US" u="sng"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Boeing and Airbus operate in a </a:t>
            </a:r>
            <a:r>
              <a:rPr lang="en-US" sz="1600" b="1" dirty="0">
                <a:latin typeface="Times New Roman" panose="02020603050405020304" pitchFamily="18" charset="0"/>
                <a:cs typeface="Times New Roman" panose="02020603050405020304" pitchFamily="18" charset="0"/>
              </a:rPr>
              <a:t>duopoly</a:t>
            </a:r>
            <a:r>
              <a:rPr lang="en-US" sz="1600" dirty="0">
                <a:latin typeface="Times New Roman" panose="02020603050405020304" pitchFamily="18" charset="0"/>
                <a:cs typeface="Times New Roman" panose="02020603050405020304" pitchFamily="18" charset="0"/>
              </a:rPr>
              <a:t>, leading to mostly </a:t>
            </a:r>
            <a:r>
              <a:rPr lang="en-US" sz="1600" b="1" dirty="0">
                <a:latin typeface="Times New Roman" panose="02020603050405020304" pitchFamily="18" charset="0"/>
                <a:cs typeface="Times New Roman" panose="02020603050405020304" pitchFamily="18" charset="0"/>
              </a:rPr>
              <a:t>premium pricing</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Competitive pricing for similar products, with </a:t>
            </a:r>
            <a:r>
              <a:rPr lang="en-US" sz="1600" b="1" dirty="0">
                <a:latin typeface="Times New Roman" panose="02020603050405020304" pitchFamily="18" charset="0"/>
                <a:cs typeface="Times New Roman" panose="02020603050405020304" pitchFamily="18" charset="0"/>
              </a:rPr>
              <a:t>high discounts</a:t>
            </a:r>
            <a:r>
              <a:rPr lang="en-US" sz="1600" dirty="0">
                <a:latin typeface="Times New Roman" panose="02020603050405020304" pitchFamily="18" charset="0"/>
                <a:cs typeface="Times New Roman" panose="02020603050405020304" pitchFamily="18" charset="0"/>
              </a:rPr>
              <a:t> offered to compete with Airbus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Price discrimination</a:t>
            </a:r>
            <a:r>
              <a:rPr lang="en-US" sz="1600" dirty="0">
                <a:latin typeface="Times New Roman" panose="02020603050405020304" pitchFamily="18" charset="0"/>
                <a:cs typeface="Times New Roman" panose="02020603050405020304" pitchFamily="18" charset="0"/>
              </a:rPr>
              <a:t> based on carrier size, order volume, and specific product situations (e.g., 737 Max grounding)</a:t>
            </a:r>
          </a:p>
        </p:txBody>
      </p:sp>
      <p:sp>
        <p:nvSpPr>
          <p:cNvPr id="3" name="Title 2">
            <a:extLst>
              <a:ext uri="{FF2B5EF4-FFF2-40B4-BE49-F238E27FC236}">
                <a16:creationId xmlns:a16="http://schemas.microsoft.com/office/drawing/2014/main" id="{21F6C26D-D649-5A45-439D-5A9E101B4138}"/>
              </a:ext>
            </a:extLst>
          </p:cNvPr>
          <p:cNvSpPr>
            <a:spLocks noGrp="1"/>
          </p:cNvSpPr>
          <p:nvPr>
            <p:ph type="title"/>
          </p:nvPr>
        </p:nvSpPr>
        <p:spPr>
          <a:xfrm>
            <a:off x="46702" y="0"/>
            <a:ext cx="11287225" cy="1016099"/>
          </a:xfrm>
        </p:spPr>
        <p:txBody>
          <a:bodyPr/>
          <a:lstStyle/>
          <a:p>
            <a:r>
              <a:rPr lang="en-US" dirty="0">
                <a:latin typeface="Newsreader Medium" panose="020B0604020202020204" charset="0"/>
              </a:rPr>
              <a:t>4P’s of Marketing Mix</a:t>
            </a:r>
          </a:p>
        </p:txBody>
      </p:sp>
    </p:spTree>
    <p:extLst>
      <p:ext uri="{BB962C8B-B14F-4D97-AF65-F5344CB8AC3E}">
        <p14:creationId xmlns:p14="http://schemas.microsoft.com/office/powerpoint/2010/main" val="122039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580E5-949D-1473-3BFF-93685AF2C08B}"/>
              </a:ext>
            </a:extLst>
          </p:cNvPr>
          <p:cNvSpPr>
            <a:spLocks noGrp="1"/>
          </p:cNvSpPr>
          <p:nvPr>
            <p:ph type="body" idx="1"/>
          </p:nvPr>
        </p:nvSpPr>
        <p:spPr>
          <a:xfrm>
            <a:off x="227007" y="1297513"/>
            <a:ext cx="11287225" cy="4470934"/>
          </a:xfrm>
        </p:spPr>
        <p:txBody>
          <a:bodyPr>
            <a:normAutofit/>
          </a:bodyPr>
          <a:lstStyle/>
          <a:p>
            <a:pPr marL="514350" indent="-285750">
              <a:buFont typeface="Wingdings" panose="05000000000000000000" pitchFamily="2" charset="2"/>
              <a:buChar char="q"/>
            </a:pPr>
            <a:r>
              <a:rPr lang="en-US" b="1" u="sng" dirty="0">
                <a:solidFill>
                  <a:schemeClr val="tx1"/>
                </a:solidFill>
                <a:latin typeface="Times New Roman" panose="02020603050405020304" pitchFamily="18" charset="0"/>
                <a:cs typeface="Times New Roman" panose="02020603050405020304" pitchFamily="18" charset="0"/>
              </a:rPr>
              <a:t>Place Strategy</a:t>
            </a:r>
            <a:endParaRPr lang="en-US" u="sng"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Global Manufacturing</a:t>
            </a:r>
            <a:r>
              <a:rPr lang="en-US" sz="1600" dirty="0">
                <a:latin typeface="Times New Roman" panose="02020603050405020304" pitchFamily="18" charset="0"/>
                <a:cs typeface="Times New Roman" panose="02020603050405020304" pitchFamily="18" charset="0"/>
              </a:rPr>
              <a:t>:</a:t>
            </a:r>
          </a:p>
          <a:p>
            <a:pPr marL="742950" lvl="1" indent="-28575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Major plants in the U.S. (e.g., Everett, WA; Charleston, SC)</a:t>
            </a:r>
          </a:p>
          <a:p>
            <a:pPr marL="742950" lvl="1" indent="-28575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Facilities specialize in specific products like 737, 777, and 787 models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Sales &amp; Service Hubs</a:t>
            </a:r>
            <a:r>
              <a:rPr lang="en-US" sz="1600" dirty="0">
                <a:latin typeface="Times New Roman" panose="02020603050405020304" pitchFamily="18" charset="0"/>
                <a:cs typeface="Times New Roman" panose="02020603050405020304" pitchFamily="18" charset="0"/>
              </a:rPr>
              <a:t> : Worldwide (North America, Europe, Middle East, Asia-Pacific)</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Diversified Distribution Channels</a:t>
            </a:r>
            <a:r>
              <a:rPr lang="en-US" sz="1600" dirty="0">
                <a:latin typeface="Times New Roman" panose="02020603050405020304" pitchFamily="18" charset="0"/>
                <a:cs typeface="Times New Roman" panose="02020603050405020304" pitchFamily="18" charset="0"/>
              </a:rPr>
              <a:t>: Commercial airlines, government contracts, private corporations</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514350" indent="-285750">
              <a:buFont typeface="Wingdings" panose="05000000000000000000" pitchFamily="2" charset="2"/>
              <a:buChar char="q"/>
            </a:pPr>
            <a:r>
              <a:rPr lang="en-US" b="1" u="sng" dirty="0">
                <a:solidFill>
                  <a:schemeClr val="tx1"/>
                </a:solidFill>
                <a:latin typeface="Times New Roman" panose="02020603050405020304" pitchFamily="18" charset="0"/>
                <a:cs typeface="Times New Roman" panose="02020603050405020304" pitchFamily="18" charset="0"/>
              </a:rPr>
              <a:t>Promotion Strategy</a:t>
            </a:r>
            <a:endParaRPr lang="en-US" u="sng"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TV Commercials &amp; Print Media</a:t>
            </a:r>
            <a:r>
              <a:rPr lang="en-US" sz="1600" dirty="0">
                <a:latin typeface="Times New Roman" panose="02020603050405020304" pitchFamily="18" charset="0"/>
                <a:cs typeface="Times New Roman" panose="02020603050405020304" pitchFamily="18" charset="0"/>
              </a:rPr>
              <a:t>: Showcases innovations like the 787 Dreamliner</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Event Sponsorships</a:t>
            </a:r>
            <a:r>
              <a:rPr lang="en-US" sz="1600" dirty="0">
                <a:latin typeface="Times New Roman" panose="02020603050405020304" pitchFamily="18" charset="0"/>
                <a:cs typeface="Times New Roman" panose="02020603050405020304" pitchFamily="18" charset="0"/>
              </a:rPr>
              <a:t> (e.g., Paris Air Show, Dubai Airshow)</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Direct Marketing</a:t>
            </a:r>
            <a:r>
              <a:rPr lang="en-US" sz="1600" dirty="0">
                <a:latin typeface="Times New Roman" panose="02020603050405020304" pitchFamily="18" charset="0"/>
                <a:cs typeface="Times New Roman" panose="02020603050405020304" pitchFamily="18" charset="0"/>
              </a:rPr>
              <a:t>: B2B focus with airlines and governments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Indirect Marketing</a:t>
            </a:r>
            <a:r>
              <a:rPr lang="en-US" sz="1600" dirty="0">
                <a:latin typeface="Times New Roman" panose="02020603050405020304" pitchFamily="18" charset="0"/>
                <a:cs typeface="Times New Roman" panose="02020603050405020304" pitchFamily="18" charset="0"/>
              </a:rPr>
              <a:t>: Targets consumers by promoting comfort and eco-friendliness of Boeing aircraft, influencing airline purchases</a:t>
            </a:r>
          </a:p>
        </p:txBody>
      </p:sp>
      <p:sp>
        <p:nvSpPr>
          <p:cNvPr id="3" name="Title 2">
            <a:extLst>
              <a:ext uri="{FF2B5EF4-FFF2-40B4-BE49-F238E27FC236}">
                <a16:creationId xmlns:a16="http://schemas.microsoft.com/office/drawing/2014/main" id="{21F6C26D-D649-5A45-439D-5A9E101B4138}"/>
              </a:ext>
            </a:extLst>
          </p:cNvPr>
          <p:cNvSpPr>
            <a:spLocks noGrp="1"/>
          </p:cNvSpPr>
          <p:nvPr>
            <p:ph type="title"/>
          </p:nvPr>
        </p:nvSpPr>
        <p:spPr>
          <a:xfrm>
            <a:off x="46702" y="0"/>
            <a:ext cx="11287225" cy="1016099"/>
          </a:xfrm>
        </p:spPr>
        <p:txBody>
          <a:bodyPr>
            <a:normAutofit/>
          </a:bodyPr>
          <a:lstStyle/>
          <a:p>
            <a:r>
              <a:rPr lang="en-US" sz="3200" dirty="0">
                <a:latin typeface="Newsreader Medium" panose="020B0604020202020204" charset="0"/>
              </a:rPr>
              <a:t>4P’s of Marketing Mix</a:t>
            </a:r>
          </a:p>
        </p:txBody>
      </p:sp>
    </p:spTree>
    <p:extLst>
      <p:ext uri="{BB962C8B-B14F-4D97-AF65-F5344CB8AC3E}">
        <p14:creationId xmlns:p14="http://schemas.microsoft.com/office/powerpoint/2010/main" val="42588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D31E3-A9E7-1DA2-804B-F19D69722F5E}"/>
              </a:ext>
            </a:extLst>
          </p:cNvPr>
          <p:cNvSpPr>
            <a:spLocks noGrp="1"/>
          </p:cNvSpPr>
          <p:nvPr>
            <p:ph type="ctrTitle"/>
          </p:nvPr>
        </p:nvSpPr>
        <p:spPr>
          <a:xfrm>
            <a:off x="559976" y="2533649"/>
            <a:ext cx="4876796" cy="1790701"/>
          </a:xfrm>
        </p:spPr>
        <p:txBody>
          <a:bodyPr/>
          <a:lstStyle/>
          <a:p>
            <a:r>
              <a:rPr lang="en-IN" sz="4400" dirty="0">
                <a:solidFill>
                  <a:schemeClr val="bg1"/>
                </a:solidFill>
                <a:latin typeface="Times New Roman" panose="02020603050405020304" pitchFamily="18" charset="0"/>
                <a:cs typeface="Times New Roman" panose="02020603050405020304" pitchFamily="18" charset="0"/>
              </a:rPr>
              <a:t>Issues &amp; Recommendations</a:t>
            </a:r>
          </a:p>
        </p:txBody>
      </p:sp>
      <p:pic>
        <p:nvPicPr>
          <p:cNvPr id="6" name="Picture 5">
            <a:extLst>
              <a:ext uri="{FF2B5EF4-FFF2-40B4-BE49-F238E27FC236}">
                <a16:creationId xmlns:a16="http://schemas.microsoft.com/office/drawing/2014/main" id="{59132F42-C089-2426-FFEA-40CEB7EF3B52}"/>
              </a:ext>
            </a:extLst>
          </p:cNvPr>
          <p:cNvPicPr>
            <a:picLocks noChangeAspect="1"/>
          </p:cNvPicPr>
          <p:nvPr/>
        </p:nvPicPr>
        <p:blipFill>
          <a:blip r:embed="rId2"/>
          <a:stretch>
            <a:fillRect/>
          </a:stretch>
        </p:blipFill>
        <p:spPr>
          <a:xfrm>
            <a:off x="7214191" y="1415017"/>
            <a:ext cx="4306824" cy="4306824"/>
          </a:xfrm>
          <a:prstGeom prst="roundRect">
            <a:avLst/>
          </a:prstGeom>
          <a:ln>
            <a:solidFill>
              <a:srgbClr val="002060"/>
            </a:solidFill>
          </a:ln>
        </p:spPr>
      </p:pic>
    </p:spTree>
    <p:extLst>
      <p:ext uri="{BB962C8B-B14F-4D97-AF65-F5344CB8AC3E}">
        <p14:creationId xmlns:p14="http://schemas.microsoft.com/office/powerpoint/2010/main" val="35772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572F55-63DB-4B53-1A0C-F07B9FB992CA}"/>
              </a:ext>
            </a:extLst>
          </p:cNvPr>
          <p:cNvSpPr>
            <a:spLocks noGrp="1"/>
          </p:cNvSpPr>
          <p:nvPr>
            <p:ph type="title" idx="4294967295"/>
          </p:nvPr>
        </p:nvSpPr>
        <p:spPr>
          <a:xfrm>
            <a:off x="0" y="365125"/>
            <a:ext cx="11287125" cy="1016000"/>
          </a:xfrm>
        </p:spPr>
        <p:txBody>
          <a:bodyPr/>
          <a:lstStyle/>
          <a:p>
            <a:r>
              <a:rPr lang="en-US" b="1" dirty="0">
                <a:solidFill>
                  <a:srgbClr val="000000"/>
                </a:solidFill>
                <a:latin typeface="Times New Roman" panose="02020603050405020304" pitchFamily="18" charset="0"/>
                <a:cs typeface="Times New Roman" panose="02020603050405020304" pitchFamily="18" charset="0"/>
              </a:rPr>
              <a:t>AGENDA</a:t>
            </a:r>
          </a:p>
        </p:txBody>
      </p:sp>
      <p:sp>
        <p:nvSpPr>
          <p:cNvPr id="8" name="Text Placeholder 7">
            <a:extLst>
              <a:ext uri="{FF2B5EF4-FFF2-40B4-BE49-F238E27FC236}">
                <a16:creationId xmlns:a16="http://schemas.microsoft.com/office/drawing/2014/main" id="{DD477C42-5DFE-12A1-6BE4-2D94F7BF950F}"/>
              </a:ext>
            </a:extLst>
          </p:cNvPr>
          <p:cNvSpPr>
            <a:spLocks noGrp="1"/>
          </p:cNvSpPr>
          <p:nvPr>
            <p:ph type="body" idx="4294967295"/>
          </p:nvPr>
        </p:nvSpPr>
        <p:spPr>
          <a:xfrm>
            <a:off x="0" y="1381125"/>
            <a:ext cx="11287125" cy="4470400"/>
          </a:xfrm>
        </p:spPr>
        <p:txBody>
          <a:bodyPr>
            <a:normAutofit/>
          </a:bodyPr>
          <a:lstStyle/>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Company Overview</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General Business Strategy</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5C’s Analysis</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Financial Trend Analysis</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4P’s Analysis</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Issues</a:t>
            </a:r>
          </a:p>
          <a:p>
            <a:pPr marL="514350" indent="-285750">
              <a:buFont typeface="Wingdings" panose="05000000000000000000" pitchFamily="2" charset="2"/>
              <a:buChar char="§"/>
            </a:pPr>
            <a:r>
              <a:rPr lang="en-US" sz="3200" b="1" dirty="0">
                <a:solidFill>
                  <a:srgbClr val="000000"/>
                </a:solidFill>
                <a:latin typeface="Calibri" panose="020F0502020204030204" pitchFamily="34" charset="0"/>
                <a:ea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429256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DF566-53E0-DB28-A942-70B883948FA3}"/>
              </a:ext>
            </a:extLst>
          </p:cNvPr>
          <p:cNvSpPr>
            <a:spLocks noGrp="1"/>
          </p:cNvSpPr>
          <p:nvPr>
            <p:ph type="title"/>
          </p:nvPr>
        </p:nvSpPr>
        <p:spPr>
          <a:xfrm>
            <a:off x="0" y="-10258"/>
            <a:ext cx="11287225" cy="788698"/>
          </a:xfrm>
        </p:spPr>
        <p:txBody>
          <a:bodyPr>
            <a:normAutofit/>
          </a:bodyPr>
          <a:lstStyle/>
          <a:p>
            <a:r>
              <a:rPr lang="en-US" sz="3200" dirty="0">
                <a:latin typeface="Newsreader Medium" panose="020B0604020202020204" charset="0"/>
              </a:rPr>
              <a:t>Issues currently plaguing Boeing</a:t>
            </a:r>
          </a:p>
        </p:txBody>
      </p:sp>
      <p:graphicFrame>
        <p:nvGraphicFramePr>
          <p:cNvPr id="2" name="Content Placeholder 2">
            <a:extLst>
              <a:ext uri="{FF2B5EF4-FFF2-40B4-BE49-F238E27FC236}">
                <a16:creationId xmlns:a16="http://schemas.microsoft.com/office/drawing/2014/main" id="{840D4506-19B7-B25F-7331-66482CA4DCE3}"/>
              </a:ext>
            </a:extLst>
          </p:cNvPr>
          <p:cNvGraphicFramePr>
            <a:graphicFrameLocks/>
          </p:cNvGraphicFramePr>
          <p:nvPr>
            <p:extLst>
              <p:ext uri="{D42A27DB-BD31-4B8C-83A1-F6EECF244321}">
                <p14:modId xmlns:p14="http://schemas.microsoft.com/office/powerpoint/2010/main" val="3309061913"/>
              </p:ext>
            </p:extLst>
          </p:nvPr>
        </p:nvGraphicFramePr>
        <p:xfrm>
          <a:off x="373639" y="497790"/>
          <a:ext cx="11109674" cy="4642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Box 25">
            <a:extLst>
              <a:ext uri="{FF2B5EF4-FFF2-40B4-BE49-F238E27FC236}">
                <a16:creationId xmlns:a16="http://schemas.microsoft.com/office/drawing/2014/main" id="{14BAD3F0-78F0-05A6-7D03-002E76F53222}"/>
              </a:ext>
            </a:extLst>
          </p:cNvPr>
          <p:cNvSpPr txBox="1"/>
          <p:nvPr/>
        </p:nvSpPr>
        <p:spPr>
          <a:xfrm>
            <a:off x="623080" y="3666209"/>
            <a:ext cx="5151352" cy="2554545"/>
          </a:xfrm>
          <a:prstGeom prst="rect">
            <a:avLst/>
          </a:prstGeom>
          <a:noFill/>
        </p:spPr>
        <p:txBody>
          <a:bodyPr wrap="square">
            <a:spAutoFit/>
          </a:bodyPr>
          <a:lstStyle/>
          <a:p>
            <a:pPr marL="285750" indent="-285750">
              <a:buFont typeface="Times New Roman" panose="02020603050405020304" pitchFamily="18" charset="0"/>
              <a:buChar char="‣"/>
            </a:pP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two crashes, as well as the blow-up of a door of Alaska Airlines, led to a significant decline in faith in Boeing and its capabilities.</a:t>
            </a: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Supplier oversight failures and lapses in internal inspections, such as metal contamination in aircraft, further underscored weaknesses in Boeing's safety culture. </a:t>
            </a: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These issues, often driven by cost-cutting and production speed pressures, have prompted the company to reform its processes and safety standards</a:t>
            </a:r>
          </a:p>
        </p:txBody>
      </p:sp>
      <p:sp>
        <p:nvSpPr>
          <p:cNvPr id="28" name="TextBox 27">
            <a:extLst>
              <a:ext uri="{FF2B5EF4-FFF2-40B4-BE49-F238E27FC236}">
                <a16:creationId xmlns:a16="http://schemas.microsoft.com/office/drawing/2014/main" id="{C3F36A0F-326E-9EB9-6D63-2093B9743E58}"/>
              </a:ext>
            </a:extLst>
          </p:cNvPr>
          <p:cNvSpPr txBox="1"/>
          <p:nvPr/>
        </p:nvSpPr>
        <p:spPr>
          <a:xfrm>
            <a:off x="6296098" y="3617348"/>
            <a:ext cx="5560854" cy="1815882"/>
          </a:xfrm>
          <a:prstGeom prst="rect">
            <a:avLst/>
          </a:prstGeom>
          <a:noFill/>
        </p:spPr>
        <p:txBody>
          <a:bodyPr wrap="square">
            <a:spAutoFit/>
          </a:bodyPr>
          <a:lstStyle/>
          <a:p>
            <a:pPr marL="285750" indent="-285750">
              <a:buFont typeface="Times New Roman" panose="02020603050405020304" pitchFamily="18" charset="0"/>
              <a:buChar char="‣"/>
            </a:pPr>
            <a:r>
              <a:rPr lang="en-US" sz="1600" dirty="0">
                <a:solidFill>
                  <a:srgbClr val="000000"/>
                </a:solidFill>
                <a:latin typeface="Times New Roman" panose="02020603050405020304" pitchFamily="18" charset="0"/>
                <a:cs typeface="Times New Roman" panose="02020603050405020304" pitchFamily="18" charset="0"/>
              </a:rPr>
              <a:t>The new program for the 777-X aircraft has faced significant delays from 2020 to 2026 and beyond, costing the company billions of dollars.</a:t>
            </a: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The development of the 787 Dreamliner, for instance, experienced severe delays and cost overruns, largely caused by reliance on an extensive global supply chain and the need to rework faulty components. </a:t>
            </a:r>
          </a:p>
        </p:txBody>
      </p:sp>
    </p:spTree>
    <p:extLst>
      <p:ext uri="{BB962C8B-B14F-4D97-AF65-F5344CB8AC3E}">
        <p14:creationId xmlns:p14="http://schemas.microsoft.com/office/powerpoint/2010/main" val="236463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DF566-53E0-DB28-A942-70B883948FA3}"/>
              </a:ext>
            </a:extLst>
          </p:cNvPr>
          <p:cNvSpPr>
            <a:spLocks noGrp="1"/>
          </p:cNvSpPr>
          <p:nvPr>
            <p:ph type="title"/>
          </p:nvPr>
        </p:nvSpPr>
        <p:spPr>
          <a:xfrm>
            <a:off x="0" y="-10259"/>
            <a:ext cx="11287225" cy="1016099"/>
          </a:xfrm>
        </p:spPr>
        <p:txBody>
          <a:bodyPr>
            <a:normAutofit/>
          </a:bodyPr>
          <a:lstStyle/>
          <a:p>
            <a:r>
              <a:rPr lang="en-US" sz="3200" dirty="0">
                <a:latin typeface="Newsreader Medium" panose="020B0604020202020204" charset="0"/>
              </a:rPr>
              <a:t>Issues currently plaguing Boeing</a:t>
            </a:r>
          </a:p>
        </p:txBody>
      </p:sp>
      <p:pic>
        <p:nvPicPr>
          <p:cNvPr id="6" name="Graphic 6" descr="Bar Graph with Downward Trend">
            <a:extLst>
              <a:ext uri="{FF2B5EF4-FFF2-40B4-BE49-F238E27FC236}">
                <a16:creationId xmlns:a16="http://schemas.microsoft.com/office/drawing/2014/main" id="{D84D5777-DF1D-3673-A3BA-75B1031B8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893" y="2061918"/>
            <a:ext cx="2643934" cy="2643934"/>
          </a:xfrm>
          <a:prstGeom prst="rect">
            <a:avLst/>
          </a:prstGeom>
        </p:spPr>
      </p:pic>
      <p:sp>
        <p:nvSpPr>
          <p:cNvPr id="7" name="Content Placeholder 2">
            <a:extLst>
              <a:ext uri="{FF2B5EF4-FFF2-40B4-BE49-F238E27FC236}">
                <a16:creationId xmlns:a16="http://schemas.microsoft.com/office/drawing/2014/main" id="{B5F3FA2F-1AF2-329C-C17B-F01C6151B412}"/>
              </a:ext>
            </a:extLst>
          </p:cNvPr>
          <p:cNvSpPr txBox="1">
            <a:spLocks/>
          </p:cNvSpPr>
          <p:nvPr/>
        </p:nvSpPr>
        <p:spPr>
          <a:xfrm>
            <a:off x="4408051" y="746876"/>
            <a:ext cx="7653653" cy="6009912"/>
          </a:xfrm>
          <a:prstGeom prst="rect">
            <a:avLst/>
          </a:prstGeom>
          <a:noFill/>
          <a:ln>
            <a:noFill/>
          </a:ln>
        </p:spPr>
        <p:txBody>
          <a:bodyPr spcFirstLastPara="1" wrap="square" lIns="91425" tIns="45700" rIns="91425" bIns="45700" anchor="t" anchorCtr="0">
            <a:normAutofit fontScale="400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1A1A1A"/>
              </a:buClr>
              <a:buSzPts val="1800"/>
              <a:buFont typeface="Arial"/>
              <a:buNone/>
              <a:defRPr sz="1800" b="0" i="0" u="none" strike="noStrike" cap="none">
                <a:solidFill>
                  <a:srgbClr val="1A1A1A"/>
                </a:solidFill>
                <a:latin typeface="Open Sans"/>
                <a:ea typeface="Open Sans"/>
                <a:cs typeface="Open Sans"/>
                <a:sym typeface="Open Sans"/>
              </a:defRPr>
            </a:lvl1pPr>
            <a:lvl2pPr marL="914400" marR="0" lvl="1" indent="-228600" algn="l" rtl="0">
              <a:lnSpc>
                <a:spcPct val="90000"/>
              </a:lnSpc>
              <a:spcBef>
                <a:spcPts val="500"/>
              </a:spcBef>
              <a:spcAft>
                <a:spcPts val="0"/>
              </a:spcAft>
              <a:buClr>
                <a:srgbClr val="1A1A1A"/>
              </a:buClr>
              <a:buSzPts val="1600"/>
              <a:buFont typeface="Arial"/>
              <a:buNone/>
              <a:defRPr sz="1600" b="0" i="0" u="none" strike="noStrike" cap="none">
                <a:solidFill>
                  <a:srgbClr val="1A1A1A"/>
                </a:solidFill>
                <a:latin typeface="Open Sans"/>
                <a:ea typeface="Open Sans"/>
                <a:cs typeface="Open Sans"/>
                <a:sym typeface="Open Sans"/>
              </a:defRPr>
            </a:lvl2pPr>
            <a:lvl3pPr marL="1371600" marR="0" lvl="2" indent="-228600" algn="l" rtl="0">
              <a:lnSpc>
                <a:spcPct val="90000"/>
              </a:lnSpc>
              <a:spcBef>
                <a:spcPts val="500"/>
              </a:spcBef>
              <a:spcAft>
                <a:spcPts val="0"/>
              </a:spcAft>
              <a:buClr>
                <a:srgbClr val="1A1A1A"/>
              </a:buClr>
              <a:buSzPts val="2000"/>
              <a:buFont typeface="Arial"/>
              <a:buNone/>
              <a:defRPr sz="2000" b="0" i="0" u="none" strike="noStrike" cap="none">
                <a:solidFill>
                  <a:srgbClr val="1A1A1A"/>
                </a:solidFill>
                <a:latin typeface="Open Sans"/>
                <a:ea typeface="Open Sans"/>
                <a:cs typeface="Open Sans"/>
                <a:sym typeface="Open Sans"/>
              </a:defRPr>
            </a:lvl3pPr>
            <a:lvl4pPr marL="1828800" marR="0" lvl="3" indent="-228600" algn="l" rtl="0">
              <a:lnSpc>
                <a:spcPct val="90000"/>
              </a:lnSpc>
              <a:spcBef>
                <a:spcPts val="500"/>
              </a:spcBef>
              <a:spcAft>
                <a:spcPts val="0"/>
              </a:spcAft>
              <a:buClr>
                <a:srgbClr val="1A1A1A"/>
              </a:buClr>
              <a:buSzPts val="1400"/>
              <a:buFont typeface="Arial"/>
              <a:buNone/>
              <a:defRPr sz="1400" b="0" i="0" u="none" strike="noStrike" cap="none">
                <a:solidFill>
                  <a:srgbClr val="1A1A1A"/>
                </a:solidFill>
                <a:latin typeface="Open Sans"/>
                <a:ea typeface="Open Sans"/>
                <a:cs typeface="Open Sans"/>
                <a:sym typeface="Open Sans"/>
              </a:defRPr>
            </a:lvl4pPr>
            <a:lvl5pPr marL="2286000" marR="0" lvl="4" indent="-228600" algn="l" rtl="0">
              <a:lnSpc>
                <a:spcPct val="90000"/>
              </a:lnSpc>
              <a:spcBef>
                <a:spcPts val="500"/>
              </a:spcBef>
              <a:spcAft>
                <a:spcPts val="0"/>
              </a:spcAft>
              <a:buClr>
                <a:srgbClr val="1A1A1A"/>
              </a:buClr>
              <a:buSzPts val="900"/>
              <a:buFont typeface="Arial"/>
              <a:buNone/>
              <a:defRPr sz="900" b="0" i="0" u="none" strike="noStrike" cap="none">
                <a:solidFill>
                  <a:srgbClr val="1A1A1A"/>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0" fontAlgn="base"/>
            <a:r>
              <a:rPr lang="en-US" sz="45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Financial Crunch:</a:t>
            </a:r>
            <a:endParaRPr lang="en-US" sz="4500" dirty="0">
              <a:latin typeface="Times New Roman" panose="02020603050405020304" pitchFamily="18" charset="0"/>
              <a:ea typeface="Calibri" panose="020F0502020204030204" pitchFamily="34" charset="0"/>
              <a:cs typeface="Times New Roman" panose="02020603050405020304" pitchFamily="18" charset="0"/>
            </a:endParaRPr>
          </a:p>
          <a:p>
            <a:pPr marL="514350" indent="-285750" fontAlgn="base">
              <a:lnSpc>
                <a:spcPct val="120000"/>
              </a:lnSpc>
              <a:buFont typeface="Arial" panose="020B0604020202020204" pitchFamily="34" charset="0"/>
              <a:buChar char="•"/>
            </a:pPr>
            <a:r>
              <a:rPr lang="en-US" sz="4000" dirty="0">
                <a:latin typeface="Times New Roman" panose="02020603050405020304" pitchFamily="18" charset="0"/>
                <a:ea typeface="Calibri" panose="020F0502020204030204" pitchFamily="34" charset="0"/>
                <a:cs typeface="Times New Roman" panose="02020603050405020304" pitchFamily="18" charset="0"/>
              </a:rPr>
              <a:t>Boeing has faced significant financial challenges in recent years, primarily due to the grounding of the 737 MAX after two fatal crashes, which led to lost sales, compensation payouts, and regulatory fines. </a:t>
            </a:r>
          </a:p>
          <a:p>
            <a:pPr marL="514350" indent="-285750" fontAlgn="base">
              <a:lnSpc>
                <a:spcPct val="120000"/>
              </a:lnSpc>
              <a:buFont typeface="Arial" panose="020B0604020202020204" pitchFamily="34" charset="0"/>
              <a:buChar char="•"/>
            </a:pPr>
            <a:r>
              <a:rPr lang="en-US" sz="4000" dirty="0">
                <a:latin typeface="Times New Roman" panose="02020603050405020304" pitchFamily="18" charset="0"/>
                <a:ea typeface="Calibri" panose="020F0502020204030204" pitchFamily="34" charset="0"/>
                <a:cs typeface="Times New Roman" panose="02020603050405020304" pitchFamily="18" charset="0"/>
              </a:rPr>
              <a:t>The COVID-19 pandemic further exacerbated its woes, as demand for air travel plummeted, causing reduced orders and cancellations. Production issues with the 787 Dreamliner and KC-46 tanker added to costs and delays. Boeing's debt increased sharply as it sought liquidity to navigate these crises. Despite efforts to streamline operations and cut costs, the company continues to grapple with financial recovery</a:t>
            </a:r>
          </a:p>
          <a:p>
            <a:pPr marL="514350" indent="-285750" fontAlgn="base">
              <a:lnSpc>
                <a:spcPct val="120000"/>
              </a:lnSpc>
              <a:buFont typeface="Arial" panose="020B0604020202020204" pitchFamily="34" charset="0"/>
              <a:buChar char="•"/>
            </a:pPr>
            <a:endParaRPr lang="en-US" sz="2300" dirty="0">
              <a:latin typeface="Times New Roman" panose="02020603050405020304" pitchFamily="18" charset="0"/>
              <a:ea typeface="Calibri" panose="020F0502020204030204" pitchFamily="34" charset="0"/>
              <a:cs typeface="Times New Roman" panose="02020603050405020304" pitchFamily="18" charset="0"/>
            </a:endParaRPr>
          </a:p>
          <a:p>
            <a:pPr marL="228600" indent="0" fontAlgn="base"/>
            <a:r>
              <a:rPr lang="en-US" sz="45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Defense and Space innovation:</a:t>
            </a:r>
          </a:p>
          <a:p>
            <a:pPr marL="514350" indent="-285750" fontAlgn="base">
              <a:lnSpc>
                <a:spcPct val="120000"/>
              </a:lnSpc>
              <a:buFont typeface="Arial" panose="020B0604020202020204" pitchFamily="34" charset="0"/>
              <a:buChar char="•"/>
            </a:pPr>
            <a:r>
              <a:rPr lang="en-US" sz="4000" dirty="0">
                <a:latin typeface="Times New Roman" panose="02020603050405020304" pitchFamily="18" charset="0"/>
                <a:ea typeface="Calibri" panose="020F0502020204030204" pitchFamily="34" charset="0"/>
                <a:cs typeface="Times New Roman" panose="02020603050405020304" pitchFamily="18" charset="0"/>
              </a:rPr>
              <a:t>The company’s Starliner spacecraft, designed for NASA's Commercial Crew Program, experienced significant software glitches and parachute problems, leading to delays in its crewed missions. </a:t>
            </a:r>
          </a:p>
          <a:p>
            <a:pPr marL="514350" indent="-285750" fontAlgn="base">
              <a:lnSpc>
                <a:spcPct val="120000"/>
              </a:lnSpc>
              <a:buFont typeface="Arial" panose="020B0604020202020204" pitchFamily="34" charset="0"/>
              <a:buChar char="•"/>
            </a:pPr>
            <a:r>
              <a:rPr lang="en-US" sz="4000" dirty="0">
                <a:latin typeface="Times New Roman" panose="02020603050405020304" pitchFamily="18" charset="0"/>
                <a:ea typeface="Calibri" panose="020F0502020204030204" pitchFamily="34" charset="0"/>
                <a:cs typeface="Times New Roman" panose="02020603050405020304" pitchFamily="18" charset="0"/>
              </a:rPr>
              <a:t>Boeing has also struggled with satellite production, facing stiff competition from more agile companies like SpaceX. </a:t>
            </a:r>
          </a:p>
          <a:p>
            <a:pPr marL="514350" indent="-285750" fontAlgn="base">
              <a:lnSpc>
                <a:spcPct val="120000"/>
              </a:lnSpc>
              <a:buFont typeface="Arial" panose="020B0604020202020204" pitchFamily="34" charset="0"/>
              <a:buChar char="•"/>
            </a:pPr>
            <a:r>
              <a:rPr lang="en-US" sz="4000" dirty="0">
                <a:latin typeface="Times New Roman" panose="02020603050405020304" pitchFamily="18" charset="0"/>
                <a:ea typeface="Calibri" panose="020F0502020204030204" pitchFamily="34" charset="0"/>
                <a:cs typeface="Times New Roman" panose="02020603050405020304" pitchFamily="18" charset="0"/>
              </a:rPr>
              <a:t>These issues have raised concerns about Boeing’s ability to innovate and adapt quickly in the highly competitive defense and space sectors.</a:t>
            </a:r>
          </a:p>
        </p:txBody>
      </p:sp>
      <p:grpSp>
        <p:nvGrpSpPr>
          <p:cNvPr id="14" name="Group 13">
            <a:extLst>
              <a:ext uri="{FF2B5EF4-FFF2-40B4-BE49-F238E27FC236}">
                <a16:creationId xmlns:a16="http://schemas.microsoft.com/office/drawing/2014/main" id="{8CD4F7C2-314B-074F-CC70-1EFC9E53190F}"/>
              </a:ext>
            </a:extLst>
          </p:cNvPr>
          <p:cNvGrpSpPr/>
          <p:nvPr/>
        </p:nvGrpSpPr>
        <p:grpSpPr>
          <a:xfrm>
            <a:off x="3846700" y="1158090"/>
            <a:ext cx="647912" cy="678127"/>
            <a:chOff x="5827313" y="2013558"/>
            <a:chExt cx="538819" cy="530337"/>
          </a:xfrm>
        </p:grpSpPr>
        <p:sp>
          <p:nvSpPr>
            <p:cNvPr id="8" name="Google Shape;9335;p73">
              <a:extLst>
                <a:ext uri="{FF2B5EF4-FFF2-40B4-BE49-F238E27FC236}">
                  <a16:creationId xmlns:a16="http://schemas.microsoft.com/office/drawing/2014/main" id="{14CCD5BA-EDEF-EC24-1EB8-57D32F77DD0B}"/>
                </a:ext>
              </a:extLst>
            </p:cNvPr>
            <p:cNvSpPr/>
            <p:nvPr/>
          </p:nvSpPr>
          <p:spPr>
            <a:xfrm>
              <a:off x="5827313" y="2293640"/>
              <a:ext cx="95256" cy="250255"/>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8ABDC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9" name="Google Shape;9336;p73">
              <a:extLst>
                <a:ext uri="{FF2B5EF4-FFF2-40B4-BE49-F238E27FC236}">
                  <a16:creationId xmlns:a16="http://schemas.microsoft.com/office/drawing/2014/main" id="{56653401-3F61-6677-E16C-69EFA6AACF99}"/>
                </a:ext>
              </a:extLst>
            </p:cNvPr>
            <p:cNvSpPr/>
            <p:nvPr/>
          </p:nvSpPr>
          <p:spPr>
            <a:xfrm>
              <a:off x="5923967" y="2013558"/>
              <a:ext cx="344066" cy="290054"/>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8ABDC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0" name="Google Shape;9337;p73">
              <a:extLst>
                <a:ext uri="{FF2B5EF4-FFF2-40B4-BE49-F238E27FC236}">
                  <a16:creationId xmlns:a16="http://schemas.microsoft.com/office/drawing/2014/main" id="{B7F22480-BFEC-EE0B-8193-376B3E36C2F5}"/>
                </a:ext>
              </a:extLst>
            </p:cNvPr>
            <p:cNvSpPr/>
            <p:nvPr/>
          </p:nvSpPr>
          <p:spPr>
            <a:xfrm>
              <a:off x="5953839" y="2284390"/>
              <a:ext cx="412293" cy="226791"/>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8ABDC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grpSp>
        <p:nvGrpSpPr>
          <p:cNvPr id="21" name="Group 20">
            <a:extLst>
              <a:ext uri="{FF2B5EF4-FFF2-40B4-BE49-F238E27FC236}">
                <a16:creationId xmlns:a16="http://schemas.microsoft.com/office/drawing/2014/main" id="{F85926B9-44B5-532F-7DBE-32E7C8389FDE}"/>
              </a:ext>
            </a:extLst>
          </p:cNvPr>
          <p:cNvGrpSpPr/>
          <p:nvPr/>
        </p:nvGrpSpPr>
        <p:grpSpPr>
          <a:xfrm>
            <a:off x="3885140" y="4059888"/>
            <a:ext cx="647913" cy="645964"/>
            <a:chOff x="3714261" y="4472554"/>
            <a:chExt cx="642992" cy="645964"/>
          </a:xfrm>
          <a:solidFill>
            <a:srgbClr val="7C93AA"/>
          </a:solidFill>
        </p:grpSpPr>
        <p:sp>
          <p:nvSpPr>
            <p:cNvPr id="15" name="Google Shape;12490;p89">
              <a:extLst>
                <a:ext uri="{FF2B5EF4-FFF2-40B4-BE49-F238E27FC236}">
                  <a16:creationId xmlns:a16="http://schemas.microsoft.com/office/drawing/2014/main" id="{B8852E38-B5B0-CFCD-17D0-E234038BE7D6}"/>
                </a:ext>
              </a:extLst>
            </p:cNvPr>
            <p:cNvSpPr/>
            <p:nvPr/>
          </p:nvSpPr>
          <p:spPr>
            <a:xfrm>
              <a:off x="3821692" y="4472554"/>
              <a:ext cx="420758" cy="645964"/>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6" name="Google Shape;12491;p89">
              <a:extLst>
                <a:ext uri="{FF2B5EF4-FFF2-40B4-BE49-F238E27FC236}">
                  <a16:creationId xmlns:a16="http://schemas.microsoft.com/office/drawing/2014/main" id="{76AFC9C8-CBE0-4B3D-E5C8-5D0AA3C66828}"/>
                </a:ext>
              </a:extLst>
            </p:cNvPr>
            <p:cNvSpPr/>
            <p:nvPr/>
          </p:nvSpPr>
          <p:spPr>
            <a:xfrm>
              <a:off x="4280956" y="4662663"/>
              <a:ext cx="76297" cy="39936"/>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7" name="Google Shape;12492;p89">
              <a:extLst>
                <a:ext uri="{FF2B5EF4-FFF2-40B4-BE49-F238E27FC236}">
                  <a16:creationId xmlns:a16="http://schemas.microsoft.com/office/drawing/2014/main" id="{979DD5F2-50E6-3491-30DA-FB87251A6D06}"/>
                </a:ext>
              </a:extLst>
            </p:cNvPr>
            <p:cNvSpPr/>
            <p:nvPr/>
          </p:nvSpPr>
          <p:spPr>
            <a:xfrm>
              <a:off x="3714261" y="4662663"/>
              <a:ext cx="76297" cy="39936"/>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8" name="Google Shape;12493;p89">
              <a:extLst>
                <a:ext uri="{FF2B5EF4-FFF2-40B4-BE49-F238E27FC236}">
                  <a16:creationId xmlns:a16="http://schemas.microsoft.com/office/drawing/2014/main" id="{D8A34578-80F4-FA8D-8A26-B660BA0C3E32}"/>
                </a:ext>
              </a:extLst>
            </p:cNvPr>
            <p:cNvSpPr/>
            <p:nvPr/>
          </p:nvSpPr>
          <p:spPr>
            <a:xfrm>
              <a:off x="4242836" y="4510400"/>
              <a:ext cx="78002" cy="58474"/>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19" name="Google Shape;12496;p89">
              <a:extLst>
                <a:ext uri="{FF2B5EF4-FFF2-40B4-BE49-F238E27FC236}">
                  <a16:creationId xmlns:a16="http://schemas.microsoft.com/office/drawing/2014/main" id="{2DA6A4C7-8C57-8D2F-AE91-B2F3D797301F}"/>
                </a:ext>
              </a:extLst>
            </p:cNvPr>
            <p:cNvSpPr/>
            <p:nvPr/>
          </p:nvSpPr>
          <p:spPr>
            <a:xfrm>
              <a:off x="3752382" y="4511940"/>
              <a:ext cx="76297" cy="56164"/>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sp>
          <p:nvSpPr>
            <p:cNvPr id="20" name="Google Shape;12497;p89">
              <a:extLst>
                <a:ext uri="{FF2B5EF4-FFF2-40B4-BE49-F238E27FC236}">
                  <a16:creationId xmlns:a16="http://schemas.microsoft.com/office/drawing/2014/main" id="{454482C1-37B5-29C4-E1EB-E1688D7F69EB}"/>
                </a:ext>
              </a:extLst>
            </p:cNvPr>
            <p:cNvSpPr/>
            <p:nvPr/>
          </p:nvSpPr>
          <p:spPr>
            <a:xfrm>
              <a:off x="3922192" y="4551161"/>
              <a:ext cx="225369" cy="336872"/>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kumimoji="0" sz="2400" b="0" i="0" u="none" strike="noStrike" kern="1200" cap="none" spc="0" normalizeH="0" baseline="0" noProof="0">
                <a:ln>
                  <a:noFill/>
                </a:ln>
                <a:solidFill>
                  <a:prstClr val="black">
                    <a:lumMod val="75000"/>
                    <a:lumOff val="25000"/>
                  </a:prstClr>
                </a:solidFill>
                <a:effectLst/>
                <a:uLnTx/>
                <a:uFillTx/>
                <a:latin typeface="Segoe"/>
                <a:cs typeface="Arial"/>
              </a:endParaRPr>
            </a:p>
          </p:txBody>
        </p:sp>
      </p:grpSp>
    </p:spTree>
    <p:extLst>
      <p:ext uri="{BB962C8B-B14F-4D97-AF65-F5344CB8AC3E}">
        <p14:creationId xmlns:p14="http://schemas.microsoft.com/office/powerpoint/2010/main" val="110555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2997350-CCAB-F4EC-741D-5C801FAD0FFB}"/>
              </a:ext>
            </a:extLst>
          </p:cNvPr>
          <p:cNvSpPr>
            <a:spLocks noGrp="1"/>
          </p:cNvSpPr>
          <p:nvPr>
            <p:ph type="title"/>
          </p:nvPr>
        </p:nvSpPr>
        <p:spPr>
          <a:xfrm>
            <a:off x="272081" y="2767037"/>
            <a:ext cx="11287225" cy="1016099"/>
          </a:xfrm>
        </p:spPr>
        <p:txBody>
          <a:bodyPr/>
          <a:lstStyle/>
          <a:p>
            <a:r>
              <a:rPr lang="en-US" sz="3200" dirty="0">
                <a:latin typeface="Newsreader Medium" panose="020B0604020202020204" charset="0"/>
              </a:rPr>
              <a:t>Recommendation</a:t>
            </a:r>
          </a:p>
        </p:txBody>
      </p:sp>
      <p:graphicFrame>
        <p:nvGraphicFramePr>
          <p:cNvPr id="5" name="Content Placeholder 2">
            <a:extLst>
              <a:ext uri="{FF2B5EF4-FFF2-40B4-BE49-F238E27FC236}">
                <a16:creationId xmlns:a16="http://schemas.microsoft.com/office/drawing/2014/main" id="{FD04B93D-5D00-D178-78B0-F5095DBB791D}"/>
              </a:ext>
            </a:extLst>
          </p:cNvPr>
          <p:cNvGraphicFramePr>
            <a:graphicFrameLocks noGrp="1"/>
          </p:cNvGraphicFramePr>
          <p:nvPr>
            <p:ph idx="4294967295"/>
            <p:extLst>
              <p:ext uri="{D42A27DB-BD31-4B8C-83A1-F6EECF244321}">
                <p14:modId xmlns:p14="http://schemas.microsoft.com/office/powerpoint/2010/main" val="3021540567"/>
              </p:ext>
            </p:extLst>
          </p:nvPr>
        </p:nvGraphicFramePr>
        <p:xfrm>
          <a:off x="4743742" y="518809"/>
          <a:ext cx="7304003" cy="6175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D14E4995-C647-EA0E-7DA1-79CB38F4DE3A}"/>
              </a:ext>
            </a:extLst>
          </p:cNvPr>
          <p:cNvCxnSpPr/>
          <p:nvPr/>
        </p:nvCxnSpPr>
        <p:spPr>
          <a:xfrm>
            <a:off x="4372377" y="2421228"/>
            <a:ext cx="0" cy="1815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1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2997350-CCAB-F4EC-741D-5C801FAD0FFB}"/>
              </a:ext>
            </a:extLst>
          </p:cNvPr>
          <p:cNvSpPr>
            <a:spLocks noGrp="1"/>
          </p:cNvSpPr>
          <p:nvPr>
            <p:ph type="title"/>
          </p:nvPr>
        </p:nvSpPr>
        <p:spPr>
          <a:xfrm>
            <a:off x="272081" y="2767037"/>
            <a:ext cx="11287225" cy="1016099"/>
          </a:xfrm>
        </p:spPr>
        <p:txBody>
          <a:bodyPr/>
          <a:lstStyle/>
          <a:p>
            <a:r>
              <a:rPr lang="en-US" sz="3200" dirty="0">
                <a:latin typeface="Newsreader Medium" panose="020B0604020202020204" charset="0"/>
              </a:rPr>
              <a:t>Recommendation</a:t>
            </a:r>
          </a:p>
        </p:txBody>
      </p:sp>
      <p:graphicFrame>
        <p:nvGraphicFramePr>
          <p:cNvPr id="5" name="Content Placeholder 2">
            <a:extLst>
              <a:ext uri="{FF2B5EF4-FFF2-40B4-BE49-F238E27FC236}">
                <a16:creationId xmlns:a16="http://schemas.microsoft.com/office/drawing/2014/main" id="{FD04B93D-5D00-D178-78B0-F5095DBB791D}"/>
              </a:ext>
            </a:extLst>
          </p:cNvPr>
          <p:cNvGraphicFramePr>
            <a:graphicFrameLocks noGrp="1"/>
          </p:cNvGraphicFramePr>
          <p:nvPr>
            <p:ph idx="4294967295"/>
            <p:extLst>
              <p:ext uri="{D42A27DB-BD31-4B8C-83A1-F6EECF244321}">
                <p14:modId xmlns:p14="http://schemas.microsoft.com/office/powerpoint/2010/main" val="2273124538"/>
              </p:ext>
            </p:extLst>
          </p:nvPr>
        </p:nvGraphicFramePr>
        <p:xfrm>
          <a:off x="4743741" y="539750"/>
          <a:ext cx="7072625" cy="57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 name="Straight Connector 1">
            <a:extLst>
              <a:ext uri="{FF2B5EF4-FFF2-40B4-BE49-F238E27FC236}">
                <a16:creationId xmlns:a16="http://schemas.microsoft.com/office/drawing/2014/main" id="{85EDDDFD-8F13-F158-4428-3AD79535F80F}"/>
              </a:ext>
            </a:extLst>
          </p:cNvPr>
          <p:cNvCxnSpPr/>
          <p:nvPr/>
        </p:nvCxnSpPr>
        <p:spPr>
          <a:xfrm>
            <a:off x="4372377" y="2421228"/>
            <a:ext cx="0" cy="1815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075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98C4D8-AD0A-0A1D-C3DD-D9611C1EAC59}"/>
              </a:ext>
            </a:extLst>
          </p:cNvPr>
          <p:cNvSpPr>
            <a:spLocks noGrp="1"/>
          </p:cNvSpPr>
          <p:nvPr>
            <p:ph type="ctrTitle"/>
          </p:nvPr>
        </p:nvSpPr>
        <p:spPr>
          <a:xfrm>
            <a:off x="914400" y="1668514"/>
            <a:ext cx="10363200" cy="1600199"/>
          </a:xfrm>
        </p:spPr>
        <p:txBody>
          <a:bodyPr>
            <a:normAutofit/>
          </a:bodyPr>
          <a:lstStyle/>
          <a:p>
            <a:r>
              <a:rPr lang="en-US" sz="7200" dirty="0"/>
              <a:t>Thank you</a:t>
            </a:r>
          </a:p>
        </p:txBody>
      </p:sp>
      <p:sp>
        <p:nvSpPr>
          <p:cNvPr id="5" name="Subtitle 4">
            <a:extLst>
              <a:ext uri="{FF2B5EF4-FFF2-40B4-BE49-F238E27FC236}">
                <a16:creationId xmlns:a16="http://schemas.microsoft.com/office/drawing/2014/main" id="{81862DF0-E811-AD6F-B579-577F2A89CFB0}"/>
              </a:ext>
            </a:extLst>
          </p:cNvPr>
          <p:cNvSpPr>
            <a:spLocks noGrp="1"/>
          </p:cNvSpPr>
          <p:nvPr>
            <p:ph type="subTitle" idx="1"/>
          </p:nvPr>
        </p:nvSpPr>
        <p:spPr/>
        <p:txBody>
          <a:bodyPr>
            <a:normAutofit/>
          </a:bodyPr>
          <a:lstStyle/>
          <a:p>
            <a:r>
              <a:rPr lang="en-US" i="1" dirty="0"/>
              <a:t>Presented by </a:t>
            </a:r>
          </a:p>
          <a:p>
            <a:r>
              <a:rPr lang="en-US" i="1" dirty="0"/>
              <a:t>Karthik VVS, </a:t>
            </a:r>
            <a:r>
              <a:rPr lang="en-US" i="1" dirty="0" err="1"/>
              <a:t>Dhairya</a:t>
            </a:r>
            <a:r>
              <a:rPr lang="en-US" i="1" dirty="0"/>
              <a:t> </a:t>
            </a:r>
            <a:r>
              <a:rPr lang="en-US" i="1" dirty="0" err="1"/>
              <a:t>Patadia</a:t>
            </a:r>
            <a:r>
              <a:rPr lang="en-US" i="1" dirty="0"/>
              <a:t>, Ishan </a:t>
            </a:r>
            <a:r>
              <a:rPr lang="en-US" i="1" dirty="0" err="1"/>
              <a:t>Kotian</a:t>
            </a:r>
            <a:r>
              <a:rPr lang="en-US" i="1" dirty="0"/>
              <a:t>, Aurosikha Mohanty</a:t>
            </a:r>
          </a:p>
        </p:txBody>
      </p:sp>
    </p:spTree>
    <p:extLst>
      <p:ext uri="{BB962C8B-B14F-4D97-AF65-F5344CB8AC3E}">
        <p14:creationId xmlns:p14="http://schemas.microsoft.com/office/powerpoint/2010/main" val="1779511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E90A2A4-7A3F-BAF0-EB35-BB23DD55DC2C}"/>
              </a:ext>
            </a:extLst>
          </p:cNvPr>
          <p:cNvSpPr/>
          <p:nvPr/>
        </p:nvSpPr>
        <p:spPr>
          <a:xfrm>
            <a:off x="7539796" y="1060450"/>
            <a:ext cx="4652203" cy="52706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E404AFEF-FF0F-0B86-B489-7985A7527008}"/>
              </a:ext>
            </a:extLst>
          </p:cNvPr>
          <p:cNvSpPr txBox="1">
            <a:spLocks/>
          </p:cNvSpPr>
          <p:nvPr/>
        </p:nvSpPr>
        <p:spPr>
          <a:xfrm>
            <a:off x="9081755" y="3338558"/>
            <a:ext cx="2867475" cy="752612"/>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600"/>
              <a:buFont typeface="Newsreader Light"/>
              <a:buNone/>
              <a:defRPr sz="3600" b="0" i="0" u="none" strike="noStrike" cap="none">
                <a:solidFill>
                  <a:schemeClr val="accent1"/>
                </a:solidFill>
                <a:latin typeface="Newsreader Light"/>
                <a:ea typeface="Newsreader Light"/>
                <a:cs typeface="Newsreader Light"/>
                <a:sym typeface="Newsreader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solidFill>
                  <a:schemeClr val="bg1"/>
                </a:solidFill>
                <a:latin typeface="Times New Roman" panose="02020603050405020304" pitchFamily="18" charset="0"/>
                <a:cs typeface="Times New Roman" panose="02020603050405020304" pitchFamily="18" charset="0"/>
              </a:rPr>
              <a:t>A</a:t>
            </a:r>
            <a:r>
              <a:rPr lang="en-US" sz="1600" b="1"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National</a:t>
            </a:r>
            <a:r>
              <a:rPr lang="en-US" sz="16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Champion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5" name="Title 2">
            <a:extLst>
              <a:ext uri="{FF2B5EF4-FFF2-40B4-BE49-F238E27FC236}">
                <a16:creationId xmlns:a16="http://schemas.microsoft.com/office/drawing/2014/main" id="{70B8D217-84D6-AEAD-909A-0431DE83397C}"/>
              </a:ext>
            </a:extLst>
          </p:cNvPr>
          <p:cNvSpPr txBox="1">
            <a:spLocks/>
          </p:cNvSpPr>
          <p:nvPr/>
        </p:nvSpPr>
        <p:spPr>
          <a:xfrm>
            <a:off x="7627371" y="1876069"/>
            <a:ext cx="4123027" cy="6453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600"/>
              <a:buFont typeface="Newsreader Light"/>
              <a:buNone/>
              <a:defRPr sz="3600" b="0" i="0" u="none" strike="noStrike" cap="none">
                <a:solidFill>
                  <a:schemeClr val="accent1"/>
                </a:solidFill>
                <a:latin typeface="Newsreader Light"/>
                <a:ea typeface="Newsreader Light"/>
                <a:cs typeface="Newsreader Light"/>
                <a:sym typeface="Newsreader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solidFill>
                  <a:schemeClr val="bg1"/>
                </a:solidFill>
                <a:latin typeface="Times New Roman" panose="02020603050405020304" pitchFamily="18" charset="0"/>
                <a:cs typeface="Times New Roman" panose="02020603050405020304" pitchFamily="18" charset="0"/>
              </a:rPr>
              <a:t>America’s</a:t>
            </a:r>
            <a:r>
              <a:rPr lang="en-US" sz="20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Aerospace</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Giant</a:t>
            </a:r>
          </a:p>
        </p:txBody>
      </p:sp>
      <p:sp>
        <p:nvSpPr>
          <p:cNvPr id="6" name="TextBox 5">
            <a:extLst>
              <a:ext uri="{FF2B5EF4-FFF2-40B4-BE49-F238E27FC236}">
                <a16:creationId xmlns:a16="http://schemas.microsoft.com/office/drawing/2014/main" id="{59D76436-D947-1649-85B8-3A6CC1495FE7}"/>
              </a:ext>
            </a:extLst>
          </p:cNvPr>
          <p:cNvSpPr txBox="1"/>
          <p:nvPr/>
        </p:nvSpPr>
        <p:spPr>
          <a:xfrm>
            <a:off x="8078276" y="4330250"/>
            <a:ext cx="3726478" cy="461665"/>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sym typeface="Newsreader Light"/>
              </a:rPr>
              <a:t>A</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1800" b="1" dirty="0">
                <a:solidFill>
                  <a:schemeClr val="bg1"/>
                </a:solidFill>
                <a:latin typeface="Times New Roman" panose="02020603050405020304" pitchFamily="18" charset="0"/>
                <a:cs typeface="Times New Roman" panose="02020603050405020304" pitchFamily="18" charset="0"/>
                <a:sym typeface="Newsreader Light"/>
              </a:rPr>
              <a:t>Critical</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2400" b="1" dirty="0">
                <a:solidFill>
                  <a:schemeClr val="bg1"/>
                </a:solidFill>
                <a:latin typeface="Times New Roman" panose="02020603050405020304" pitchFamily="18" charset="0"/>
                <a:cs typeface="Times New Roman" panose="02020603050405020304" pitchFamily="18" charset="0"/>
                <a:sym typeface="Newsreader Light"/>
              </a:rPr>
              <a:t>Defense</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1800" dirty="0">
                <a:solidFill>
                  <a:schemeClr val="bg1"/>
                </a:solidFill>
                <a:latin typeface="Times New Roman" panose="02020603050405020304" pitchFamily="18" charset="0"/>
                <a:cs typeface="Times New Roman" panose="02020603050405020304" pitchFamily="18" charset="0"/>
                <a:sym typeface="Newsreader Light"/>
              </a:rPr>
              <a:t>Contractor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3EDE3CA-5C38-E8D2-999A-5B03A78502FA}"/>
              </a:ext>
            </a:extLst>
          </p:cNvPr>
          <p:cNvSpPr txBox="1"/>
          <p:nvPr/>
        </p:nvSpPr>
        <p:spPr>
          <a:xfrm>
            <a:off x="7627371" y="5030995"/>
            <a:ext cx="4321859" cy="892552"/>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sym typeface="Newsreader Light"/>
              </a:rPr>
              <a:t>One</a:t>
            </a:r>
            <a:r>
              <a:rPr lang="en-US" sz="2000" dirty="0">
                <a:solidFill>
                  <a:schemeClr val="bg1"/>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of </a:t>
            </a:r>
            <a:r>
              <a:rPr lang="en-US" sz="2400" dirty="0">
                <a:solidFill>
                  <a:schemeClr val="bg1"/>
                </a:solidFill>
                <a:latin typeface="Times New Roman" panose="02020603050405020304" pitchFamily="18" charset="0"/>
                <a:cs typeface="Times New Roman" panose="02020603050405020304" pitchFamily="18" charset="0"/>
              </a:rPr>
              <a:t>America’s</a:t>
            </a:r>
            <a:r>
              <a:rPr lang="en-US" sz="2000" b="1"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Largest</a:t>
            </a:r>
            <a:r>
              <a:rPr lang="en-US" sz="2000" b="1"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Exporters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C8B2EEC-DF7E-C47C-0B13-9CE27830C3E5}"/>
              </a:ext>
            </a:extLst>
          </p:cNvPr>
          <p:cNvSpPr txBox="1"/>
          <p:nvPr/>
        </p:nvSpPr>
        <p:spPr>
          <a:xfrm>
            <a:off x="8137910" y="1150534"/>
            <a:ext cx="4054090"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sym typeface="Newsreader Light"/>
              </a:rPr>
              <a:t>Backbone </a:t>
            </a:r>
            <a:r>
              <a:rPr lang="en-US" sz="2800" dirty="0">
                <a:solidFill>
                  <a:schemeClr val="bg1"/>
                </a:solidFill>
                <a:latin typeface="Times New Roman" panose="02020603050405020304" pitchFamily="18" charset="0"/>
                <a:cs typeface="Times New Roman" panose="02020603050405020304" pitchFamily="18" charset="0"/>
                <a:sym typeface="Newsreader Light"/>
              </a:rPr>
              <a:t>of</a:t>
            </a:r>
            <a:r>
              <a:rPr lang="en-US" sz="2800" b="1" dirty="0">
                <a:solidFill>
                  <a:schemeClr val="bg1"/>
                </a:solidFill>
                <a:latin typeface="Times New Roman" panose="02020603050405020304" pitchFamily="18" charset="0"/>
                <a:cs typeface="Times New Roman" panose="02020603050405020304" pitchFamily="18" charset="0"/>
                <a:sym typeface="Newsreader Light"/>
              </a:rPr>
              <a:t> </a:t>
            </a:r>
            <a:r>
              <a:rPr lang="en-US" sz="2800" dirty="0">
                <a:solidFill>
                  <a:schemeClr val="bg1"/>
                </a:solidFill>
                <a:latin typeface="Times New Roman" panose="02020603050405020304" pitchFamily="18" charset="0"/>
                <a:cs typeface="Times New Roman" panose="02020603050405020304" pitchFamily="18" charset="0"/>
                <a:sym typeface="Newsreader Light"/>
              </a:rPr>
              <a:t>U.S. </a:t>
            </a:r>
            <a:r>
              <a:rPr lang="en-US" sz="2400" b="1" dirty="0">
                <a:solidFill>
                  <a:schemeClr val="bg1"/>
                </a:solidFill>
                <a:latin typeface="Times New Roman" panose="02020603050405020304" pitchFamily="18" charset="0"/>
                <a:cs typeface="Times New Roman" panose="02020603050405020304" pitchFamily="18" charset="0"/>
                <a:sym typeface="Newsreader Light"/>
              </a:rPr>
              <a:t>Aviation</a:t>
            </a:r>
            <a:endParaRPr lang="en-US" sz="2800" b="1" dirty="0">
              <a:solidFill>
                <a:schemeClr val="bg1"/>
              </a:solidFill>
              <a:latin typeface="Times New Roman" panose="02020603050405020304" pitchFamily="18" charset="0"/>
              <a:cs typeface="Times New Roman" panose="02020603050405020304" pitchFamily="18" charset="0"/>
              <a:sym typeface="Newsreader Light"/>
            </a:endParaRPr>
          </a:p>
        </p:txBody>
      </p:sp>
      <p:sp>
        <p:nvSpPr>
          <p:cNvPr id="11" name="TextBox 10">
            <a:extLst>
              <a:ext uri="{FF2B5EF4-FFF2-40B4-BE49-F238E27FC236}">
                <a16:creationId xmlns:a16="http://schemas.microsoft.com/office/drawing/2014/main" id="{CF5C9773-0541-A988-B835-8EE78FFD91B6}"/>
              </a:ext>
            </a:extLst>
          </p:cNvPr>
          <p:cNvSpPr txBox="1"/>
          <p:nvPr/>
        </p:nvSpPr>
        <p:spPr>
          <a:xfrm>
            <a:off x="7262191" y="2729790"/>
            <a:ext cx="4881140" cy="461665"/>
          </a:xfrm>
          <a:prstGeom prst="rect">
            <a:avLst/>
          </a:prstGeom>
          <a:noFill/>
        </p:spPr>
        <p:txBody>
          <a:bodyPr wrap="square">
            <a:spAutoFit/>
          </a:bodyPr>
          <a:lstStyle/>
          <a:p>
            <a:pPr algn="r"/>
            <a:r>
              <a:rPr lang="en-US" sz="2400" b="1" dirty="0">
                <a:solidFill>
                  <a:schemeClr val="bg1"/>
                </a:solidFill>
                <a:latin typeface="Times New Roman" panose="02020603050405020304" pitchFamily="18" charset="0"/>
                <a:cs typeface="Times New Roman" panose="02020603050405020304" pitchFamily="18" charset="0"/>
                <a:sym typeface="Newsreader Light"/>
              </a:rPr>
              <a:t>Cornerstone</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2000" dirty="0">
                <a:solidFill>
                  <a:schemeClr val="bg1"/>
                </a:solidFill>
                <a:latin typeface="Times New Roman" panose="02020603050405020304" pitchFamily="18" charset="0"/>
                <a:cs typeface="Times New Roman" panose="02020603050405020304" pitchFamily="18" charset="0"/>
                <a:sym typeface="Newsreader Light"/>
              </a:rPr>
              <a:t>of</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2400" b="1" dirty="0">
                <a:solidFill>
                  <a:schemeClr val="bg1"/>
                </a:solidFill>
                <a:latin typeface="Times New Roman" panose="02020603050405020304" pitchFamily="18" charset="0"/>
                <a:cs typeface="Times New Roman" panose="02020603050405020304" pitchFamily="18" charset="0"/>
                <a:sym typeface="Newsreader Light"/>
              </a:rPr>
              <a:t>American</a:t>
            </a:r>
            <a:r>
              <a:rPr lang="en-US" sz="2000" b="1" dirty="0">
                <a:solidFill>
                  <a:schemeClr val="bg1"/>
                </a:solidFill>
                <a:latin typeface="Times New Roman" panose="02020603050405020304" pitchFamily="18" charset="0"/>
                <a:cs typeface="Times New Roman" panose="02020603050405020304" pitchFamily="18" charset="0"/>
                <a:sym typeface="Newsreader Light"/>
              </a:rPr>
              <a:t> </a:t>
            </a:r>
            <a:r>
              <a:rPr lang="en-US" sz="2000" dirty="0">
                <a:solidFill>
                  <a:schemeClr val="bg1"/>
                </a:solidFill>
                <a:latin typeface="Times New Roman" panose="02020603050405020304" pitchFamily="18" charset="0"/>
                <a:cs typeface="Times New Roman" panose="02020603050405020304" pitchFamily="18" charset="0"/>
                <a:sym typeface="Newsreader Light"/>
              </a:rPr>
              <a:t>Industry</a:t>
            </a:r>
          </a:p>
        </p:txBody>
      </p:sp>
      <p:sp>
        <p:nvSpPr>
          <p:cNvPr id="10" name="Google Shape;510;g2f441f90aeb_0_13">
            <a:extLst>
              <a:ext uri="{FF2B5EF4-FFF2-40B4-BE49-F238E27FC236}">
                <a16:creationId xmlns:a16="http://schemas.microsoft.com/office/drawing/2014/main" id="{BFB486E8-A206-366F-C8AE-44B4FD142ECF}"/>
              </a:ext>
            </a:extLst>
          </p:cNvPr>
          <p:cNvSpPr txBox="1">
            <a:spLocks noGrp="1"/>
          </p:cNvSpPr>
          <p:nvPr>
            <p:ph type="title"/>
          </p:nvPr>
        </p:nvSpPr>
        <p:spPr>
          <a:xfrm>
            <a:off x="177208" y="0"/>
            <a:ext cx="10498291" cy="1016100"/>
          </a:xfrm>
          <a:prstGeom prst="rect">
            <a:avLst/>
          </a:prstGeom>
        </p:spPr>
        <p:txBody>
          <a:bodyPr spcFirstLastPara="1" wrap="square" lIns="91425" tIns="45700" rIns="91425" bIns="45700" anchor="ctr" anchorCtr="0">
            <a:normAutofit/>
          </a:bodyPr>
          <a:lstStyle/>
          <a:p>
            <a:pPr>
              <a:lnSpc>
                <a:spcPct val="90000"/>
              </a:lnSpc>
              <a:buClr>
                <a:schemeClr val="accent1"/>
              </a:buClr>
              <a:buSzPts val="3600"/>
            </a:pPr>
            <a:r>
              <a:rPr lang="en-US" sz="3200" dirty="0">
                <a:solidFill>
                  <a:schemeClr val="accent1"/>
                </a:solidFill>
                <a:latin typeface="Newsreader Medium" panose="020B0604020202020204" charset="0"/>
                <a:sym typeface="Newsreader Light"/>
              </a:rPr>
              <a:t>ABOUT BOEING : </a:t>
            </a:r>
          </a:p>
        </p:txBody>
      </p:sp>
      <p:sp>
        <p:nvSpPr>
          <p:cNvPr id="12" name="TextBox 11">
            <a:extLst>
              <a:ext uri="{FF2B5EF4-FFF2-40B4-BE49-F238E27FC236}">
                <a16:creationId xmlns:a16="http://schemas.microsoft.com/office/drawing/2014/main" id="{00C3D6F5-D900-6852-6A01-85931508EEC1}"/>
              </a:ext>
            </a:extLst>
          </p:cNvPr>
          <p:cNvSpPr txBox="1"/>
          <p:nvPr/>
        </p:nvSpPr>
        <p:spPr>
          <a:xfrm>
            <a:off x="308312" y="1160318"/>
            <a:ext cx="6905211" cy="510909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Founded</a:t>
            </a:r>
            <a:r>
              <a:rPr lang="en-US" sz="1600" dirty="0">
                <a:latin typeface="Times New Roman" panose="02020603050405020304" pitchFamily="18" charset="0"/>
                <a:cs typeface="Times New Roman" panose="02020603050405020304" pitchFamily="18" charset="0"/>
              </a:rPr>
              <a:t> : In 1916 by William E. Boeing as </a:t>
            </a:r>
            <a:r>
              <a:rPr lang="en-US" sz="1600" b="1" i="0" dirty="0">
                <a:solidFill>
                  <a:srgbClr val="202122"/>
                </a:solidFill>
                <a:effectLst/>
                <a:latin typeface="Times New Roman" panose="02020603050405020304" pitchFamily="18" charset="0"/>
                <a:cs typeface="Times New Roman" panose="02020603050405020304" pitchFamily="18" charset="0"/>
              </a:rPr>
              <a:t>Pacific Aero Products Company, </a:t>
            </a:r>
            <a:r>
              <a:rPr lang="en-US" sz="1600" dirty="0">
                <a:latin typeface="Times New Roman" panose="02020603050405020304" pitchFamily="18" charset="0"/>
                <a:cs typeface="Times New Roman" panose="02020603050405020304" pitchFamily="18" charset="0"/>
              </a:rPr>
              <a:t>focusing on building aircraft and military technology</a:t>
            </a:r>
            <a:r>
              <a:rPr lang="en-US" sz="1600" b="1" i="0" dirty="0">
                <a:solidFill>
                  <a:srgbClr val="202122"/>
                </a:solidFill>
                <a:effectLst/>
                <a:latin typeface="Times New Roman" panose="02020603050405020304" pitchFamily="18" charset="0"/>
                <a:cs typeface="Times New Roman" panose="02020603050405020304" pitchFamily="18" charset="0"/>
              </a:rPr>
              <a:t> </a:t>
            </a:r>
          </a:p>
          <a:p>
            <a:pPr algn="just">
              <a:lnSpc>
                <a:spcPct val="150000"/>
              </a:lnSpc>
            </a:pPr>
            <a:endParaRPr lang="en-US" sz="1600" b="1" i="0" dirty="0">
              <a:solidFill>
                <a:srgbClr val="202122"/>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1997 Merger with McDonnell Douglas</a:t>
            </a:r>
            <a:r>
              <a:rPr lang="en-US" sz="1600" dirty="0">
                <a:latin typeface="Times New Roman" panose="02020603050405020304" pitchFamily="18" charset="0"/>
                <a:cs typeface="Times New Roman" panose="02020603050405020304" pitchFamily="18" charset="0"/>
              </a:rPr>
              <a:t>: The merger created one of the largest aerospace companies, expanding Boeing's product portfolio and market reach in commercial and defense sectors</a:t>
            </a: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Advanced R&amp;D: </a:t>
            </a:r>
            <a:r>
              <a:rPr lang="en-US" sz="1600" dirty="0">
                <a:latin typeface="Times New Roman" panose="02020603050405020304" pitchFamily="18" charset="0"/>
                <a:cs typeface="Times New Roman" panose="02020603050405020304" pitchFamily="18" charset="0"/>
              </a:rPr>
              <a:t>in aviation, sustainable aviation fuel (</a:t>
            </a:r>
            <a:r>
              <a:rPr lang="en-US" sz="1600" b="1" dirty="0">
                <a:latin typeface="Times New Roman" panose="02020603050405020304" pitchFamily="18" charset="0"/>
                <a:cs typeface="Times New Roman" panose="02020603050405020304" pitchFamily="18" charset="0"/>
              </a:rPr>
              <a:t>SAF</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autonomous flight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space exploration</a:t>
            </a: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Sustainable Advancement</a:t>
            </a:r>
            <a:r>
              <a:rPr lang="en-US" sz="1600" dirty="0">
                <a:latin typeface="Times New Roman" panose="02020603050405020304" pitchFamily="18" charset="0"/>
                <a:cs typeface="Times New Roman" panose="02020603050405020304" pitchFamily="18" charset="0"/>
              </a:rPr>
              <a:t>: Boeing is working towards </a:t>
            </a:r>
            <a:r>
              <a:rPr lang="en-US" sz="1600" b="1" dirty="0">
                <a:latin typeface="Times New Roman" panose="02020603050405020304" pitchFamily="18" charset="0"/>
                <a:cs typeface="Times New Roman" panose="02020603050405020304" pitchFamily="18" charset="0"/>
              </a:rPr>
              <a:t>carbon-neutral growth by 2050</a:t>
            </a:r>
            <a:r>
              <a:rPr lang="en-US" sz="1600" dirty="0">
                <a:latin typeface="Times New Roman" panose="02020603050405020304" pitchFamily="18" charset="0"/>
                <a:cs typeface="Times New Roman" panose="02020603050405020304" pitchFamily="18" charset="0"/>
              </a:rPr>
              <a:t>, through innovation in aircraft technology and green aviation solutions.</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05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4"/>
                                        </p:tgtEl>
                                        <p:attrNameLst>
                                          <p:attrName>style.color</p:attrName>
                                        </p:attrNameLst>
                                      </p:cBhvr>
                                      <p:to>
                                        <p:clrVal>
                                          <a:srgbClr val="FFE2A5"/>
                                        </p:clrVal>
                                      </p:to>
                                    </p:set>
                                    <p:set>
                                      <p:cBhvr>
                                        <p:cTn id="7" dur="500" fill="hold"/>
                                        <p:tgtEl>
                                          <p:spTgt spid="4"/>
                                        </p:tgtEl>
                                        <p:attrNameLst>
                                          <p:attrName>fillcolor</p:attrName>
                                        </p:attrNameLst>
                                      </p:cBhvr>
                                      <p:to>
                                        <p:clrVal>
                                          <a:srgbClr val="FFE2A5"/>
                                        </p:clrVal>
                                      </p:to>
                                    </p:set>
                                    <p:set>
                                      <p:cBhvr>
                                        <p:cTn id="8" dur="500" fill="hold"/>
                                        <p:tgtEl>
                                          <p:spTgt spid="4"/>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5"/>
                                        </p:tgtEl>
                                        <p:attrNameLst>
                                          <p:attrName>style.color</p:attrName>
                                        </p:attrNameLst>
                                      </p:cBhvr>
                                      <p:to>
                                        <p:clrVal>
                                          <a:srgbClr val="FFE2A5"/>
                                        </p:clrVal>
                                      </p:to>
                                    </p:set>
                                    <p:set>
                                      <p:cBhvr>
                                        <p:cTn id="11" dur="500" fill="hold"/>
                                        <p:tgtEl>
                                          <p:spTgt spid="5"/>
                                        </p:tgtEl>
                                        <p:attrNameLst>
                                          <p:attrName>fillcolor</p:attrName>
                                        </p:attrNameLst>
                                      </p:cBhvr>
                                      <p:to>
                                        <p:clrVal>
                                          <a:srgbClr val="FFE2A5"/>
                                        </p:clrVal>
                                      </p:to>
                                    </p:set>
                                    <p:set>
                                      <p:cBhvr>
                                        <p:cTn id="12" dur="500" fill="hold"/>
                                        <p:tgtEl>
                                          <p:spTgt spid="5"/>
                                        </p:tgtEl>
                                        <p:attrNameLst>
                                          <p:attrName>fill.type</p:attrName>
                                        </p:attrNameLst>
                                      </p:cBhvr>
                                      <p:to>
                                        <p:strVal val="solid"/>
                                      </p:to>
                                    </p:set>
                                  </p:childTnLst>
                                </p:cTn>
                              </p:par>
                              <p:par>
                                <p:cTn id="13" presetID="16" presetClass="emph" presetSubtype="0" fill="hold" grpId="0" nodeType="withEffect">
                                  <p:stCondLst>
                                    <p:cond delay="0"/>
                                  </p:stCondLst>
                                  <p:iterate type="lt">
                                    <p:tmPct val="4000"/>
                                  </p:iterate>
                                  <p:childTnLst>
                                    <p:set>
                                      <p:cBhvr override="childStyle">
                                        <p:cTn id="14" dur="500" fill="hold"/>
                                        <p:tgtEl>
                                          <p:spTgt spid="6"/>
                                        </p:tgtEl>
                                        <p:attrNameLst>
                                          <p:attrName>style.color</p:attrName>
                                        </p:attrNameLst>
                                      </p:cBhvr>
                                      <p:to>
                                        <p:clrVal>
                                          <a:srgbClr val="FFE2A5"/>
                                        </p:clrVal>
                                      </p:to>
                                    </p:set>
                                    <p:set>
                                      <p:cBhvr>
                                        <p:cTn id="15" dur="500" fill="hold"/>
                                        <p:tgtEl>
                                          <p:spTgt spid="6"/>
                                        </p:tgtEl>
                                        <p:attrNameLst>
                                          <p:attrName>fillcolor</p:attrName>
                                        </p:attrNameLst>
                                      </p:cBhvr>
                                      <p:to>
                                        <p:clrVal>
                                          <a:srgbClr val="FFE2A5"/>
                                        </p:clrVal>
                                      </p:to>
                                    </p:set>
                                    <p:set>
                                      <p:cBhvr>
                                        <p:cTn id="16" dur="500" fill="hold"/>
                                        <p:tgtEl>
                                          <p:spTgt spid="6"/>
                                        </p:tgtEl>
                                        <p:attrNameLst>
                                          <p:attrName>fill.type</p:attrName>
                                        </p:attrNameLst>
                                      </p:cBhvr>
                                      <p:to>
                                        <p:strVal val="solid"/>
                                      </p:to>
                                    </p:set>
                                  </p:childTnLst>
                                </p:cTn>
                              </p:par>
                              <p:par>
                                <p:cTn id="17" presetID="16" presetClass="emph" presetSubtype="0" fill="hold" grpId="0" nodeType="withEffect">
                                  <p:stCondLst>
                                    <p:cond delay="0"/>
                                  </p:stCondLst>
                                  <p:iterate type="lt">
                                    <p:tmPct val="4000"/>
                                  </p:iterate>
                                  <p:childTnLst>
                                    <p:set>
                                      <p:cBhvr override="childStyle">
                                        <p:cTn id="18" dur="500" fill="hold"/>
                                        <p:tgtEl>
                                          <p:spTgt spid="7"/>
                                        </p:tgtEl>
                                        <p:attrNameLst>
                                          <p:attrName>style.color</p:attrName>
                                        </p:attrNameLst>
                                      </p:cBhvr>
                                      <p:to>
                                        <p:clrVal>
                                          <a:srgbClr val="FFE2A5"/>
                                        </p:clrVal>
                                      </p:to>
                                    </p:set>
                                    <p:set>
                                      <p:cBhvr>
                                        <p:cTn id="19" dur="500" fill="hold"/>
                                        <p:tgtEl>
                                          <p:spTgt spid="7"/>
                                        </p:tgtEl>
                                        <p:attrNameLst>
                                          <p:attrName>fillcolor</p:attrName>
                                        </p:attrNameLst>
                                      </p:cBhvr>
                                      <p:to>
                                        <p:clrVal>
                                          <a:srgbClr val="FFE2A5"/>
                                        </p:clrVal>
                                      </p:to>
                                    </p:set>
                                    <p:set>
                                      <p:cBhvr>
                                        <p:cTn id="20" dur="500" fill="hold"/>
                                        <p:tgtEl>
                                          <p:spTgt spid="7"/>
                                        </p:tgtEl>
                                        <p:attrNameLst>
                                          <p:attrName>fill.type</p:attrName>
                                        </p:attrNameLst>
                                      </p:cBhvr>
                                      <p:to>
                                        <p:strVal val="solid"/>
                                      </p:to>
                                    </p:set>
                                  </p:childTnLst>
                                </p:cTn>
                              </p:par>
                              <p:par>
                                <p:cTn id="21" presetID="16" presetClass="emph" presetSubtype="0" fill="hold" grpId="0" nodeType="withEffect">
                                  <p:stCondLst>
                                    <p:cond delay="0"/>
                                  </p:stCondLst>
                                  <p:iterate type="lt">
                                    <p:tmPct val="4000"/>
                                  </p:iterate>
                                  <p:childTnLst>
                                    <p:set>
                                      <p:cBhvr override="childStyle">
                                        <p:cTn id="22" dur="500" fill="hold"/>
                                        <p:tgtEl>
                                          <p:spTgt spid="8"/>
                                        </p:tgtEl>
                                        <p:attrNameLst>
                                          <p:attrName>style.color</p:attrName>
                                        </p:attrNameLst>
                                      </p:cBhvr>
                                      <p:to>
                                        <p:clrVal>
                                          <a:srgbClr val="FFE2A5"/>
                                        </p:clrVal>
                                      </p:to>
                                    </p:set>
                                    <p:set>
                                      <p:cBhvr>
                                        <p:cTn id="23" dur="500" fill="hold"/>
                                        <p:tgtEl>
                                          <p:spTgt spid="8"/>
                                        </p:tgtEl>
                                        <p:attrNameLst>
                                          <p:attrName>fillcolor</p:attrName>
                                        </p:attrNameLst>
                                      </p:cBhvr>
                                      <p:to>
                                        <p:clrVal>
                                          <a:srgbClr val="FFE2A5"/>
                                        </p:clrVal>
                                      </p:to>
                                    </p:set>
                                    <p:set>
                                      <p:cBhvr>
                                        <p:cTn id="24" dur="500" fill="hold"/>
                                        <p:tgtEl>
                                          <p:spTgt spid="8"/>
                                        </p:tgtEl>
                                        <p:attrNameLst>
                                          <p:attrName>fill.type</p:attrName>
                                        </p:attrNameLst>
                                      </p:cBhvr>
                                      <p:to>
                                        <p:strVal val="solid"/>
                                      </p:to>
                                    </p:set>
                                  </p:childTnLst>
                                </p:cTn>
                              </p:par>
                              <p:par>
                                <p:cTn id="25" presetID="16" presetClass="emph" presetSubtype="0" fill="hold" grpId="0" nodeType="withEffect">
                                  <p:stCondLst>
                                    <p:cond delay="0"/>
                                  </p:stCondLst>
                                  <p:iterate type="lt">
                                    <p:tmPct val="4000"/>
                                  </p:iterate>
                                  <p:childTnLst>
                                    <p:set>
                                      <p:cBhvr override="childStyle">
                                        <p:cTn id="26" dur="500" fill="hold"/>
                                        <p:tgtEl>
                                          <p:spTgt spid="11"/>
                                        </p:tgtEl>
                                        <p:attrNameLst>
                                          <p:attrName>style.color</p:attrName>
                                        </p:attrNameLst>
                                      </p:cBhvr>
                                      <p:to>
                                        <p:clrVal>
                                          <a:srgbClr val="FFE2A5"/>
                                        </p:clrVal>
                                      </p:to>
                                    </p:set>
                                    <p:set>
                                      <p:cBhvr>
                                        <p:cTn id="27" dur="500" fill="hold"/>
                                        <p:tgtEl>
                                          <p:spTgt spid="11"/>
                                        </p:tgtEl>
                                        <p:attrNameLst>
                                          <p:attrName>fillcolor</p:attrName>
                                        </p:attrNameLst>
                                      </p:cBhvr>
                                      <p:to>
                                        <p:clrVal>
                                          <a:srgbClr val="FFE2A5"/>
                                        </p:clrVal>
                                      </p:to>
                                    </p:set>
                                    <p:set>
                                      <p:cBhvr>
                                        <p:cTn id="28" dur="500" fill="hold"/>
                                        <p:tgtEl>
                                          <p:spTgt spid="11"/>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9AAE7-804D-80AE-6416-A1738D3ED578}"/>
              </a:ext>
            </a:extLst>
          </p:cNvPr>
          <p:cNvSpPr>
            <a:spLocks noGrp="1"/>
          </p:cNvSpPr>
          <p:nvPr>
            <p:ph type="title"/>
          </p:nvPr>
        </p:nvSpPr>
        <p:spPr>
          <a:xfrm>
            <a:off x="127591" y="0"/>
            <a:ext cx="11159634" cy="1016099"/>
          </a:xfrm>
        </p:spPr>
        <p:txBody>
          <a:bodyPr>
            <a:normAutofit/>
          </a:bodyPr>
          <a:lstStyle/>
          <a:p>
            <a:r>
              <a:rPr lang="en-US" sz="3200" dirty="0">
                <a:latin typeface="Newsreader Medium" panose="020B0604020202020204" charset="0"/>
              </a:rPr>
              <a:t>GENERAL BUSINESS STRATEGY</a:t>
            </a:r>
          </a:p>
        </p:txBody>
      </p:sp>
      <p:sp>
        <p:nvSpPr>
          <p:cNvPr id="4" name="Rectangle 1">
            <a:extLst>
              <a:ext uri="{FF2B5EF4-FFF2-40B4-BE49-F238E27FC236}">
                <a16:creationId xmlns:a16="http://schemas.microsoft.com/office/drawing/2014/main" id="{0B11CBA1-E472-7972-E18E-46DA32433CDE}"/>
              </a:ext>
            </a:extLst>
          </p:cNvPr>
          <p:cNvSpPr>
            <a:spLocks noGrp="1" noChangeArrowheads="1"/>
          </p:cNvSpPr>
          <p:nvPr>
            <p:ph type="body" idx="1"/>
          </p:nvPr>
        </p:nvSpPr>
        <p:spPr bwMode="auto">
          <a:xfrm>
            <a:off x="409974" y="1250554"/>
            <a:ext cx="655080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Diverse Revenue Streams</a:t>
            </a:r>
            <a:r>
              <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Boeing generates revenue through a mix of commercial aircraft sales, defense and security products, and aftermarket services. This diversification enhances financial stability and resilience</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pPr>
            <a:r>
              <a:rPr lang="en-US" sz="1600" b="1" dirty="0">
                <a:latin typeface="Times New Roman" panose="02020603050405020304" pitchFamily="18" charset="0"/>
                <a:cs typeface="Times New Roman" panose="02020603050405020304" pitchFamily="18" charset="0"/>
              </a:rPr>
              <a:t>Customer-Centric Approach</a:t>
            </a:r>
            <a:r>
              <a:rPr lang="en-US" sz="1600" dirty="0">
                <a:latin typeface="Times New Roman" panose="02020603050405020304" pitchFamily="18" charset="0"/>
                <a:cs typeface="Times New Roman" panose="02020603050405020304" pitchFamily="18" charset="0"/>
              </a:rPr>
              <a:t>: </a:t>
            </a:r>
          </a:p>
          <a:p>
            <a:pPr marL="0" indent="0" eaLnBrk="0" fontAlgn="base" hangingPunct="0">
              <a:lnSpc>
                <a:spcPct val="150000"/>
              </a:lnSpc>
              <a:spcBef>
                <a:spcPct val="0"/>
              </a:spcBef>
              <a:spcAft>
                <a:spcPct val="0"/>
              </a:spcAft>
              <a:buClrTx/>
              <a:buSzTx/>
            </a:pPr>
            <a:r>
              <a:rPr lang="en-US" sz="1400" dirty="0">
                <a:latin typeface="Times New Roman" panose="02020603050405020304" pitchFamily="18" charset="0"/>
                <a:cs typeface="Times New Roman" panose="02020603050405020304" pitchFamily="18" charset="0"/>
              </a:rPr>
              <a:t>Foster strong relationships with airlines and customers by providing tailored solutions and comprehensive support services.</a:t>
            </a:r>
          </a:p>
          <a:p>
            <a:pPr marL="0" indent="0" eaLnBrk="0" fontAlgn="base" hangingPunct="0">
              <a:lnSpc>
                <a:spcPct val="150000"/>
              </a:lnSpc>
              <a:spcBef>
                <a:spcPct val="0"/>
              </a:spcBef>
              <a:spcAft>
                <a:spcPct val="0"/>
              </a:spcAft>
              <a:buClrTx/>
              <a:buSzTx/>
            </a:pPr>
            <a:endParaRPr lang="en-US" sz="1400" dirty="0">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pPr>
            <a:r>
              <a:rPr lang="en-US" sz="1600" b="1" dirty="0">
                <a:latin typeface="Times New Roman" panose="02020603050405020304" pitchFamily="18" charset="0"/>
                <a:cs typeface="Times New Roman" panose="02020603050405020304" pitchFamily="18" charset="0"/>
              </a:rPr>
              <a:t>Global Market Expansion: </a:t>
            </a:r>
            <a:r>
              <a:rPr lang="en-US" sz="1400" dirty="0">
                <a:latin typeface="Times New Roman" panose="02020603050405020304" pitchFamily="18" charset="0"/>
                <a:cs typeface="Times New Roman" panose="02020603050405020304" pitchFamily="18" charset="0"/>
              </a:rPr>
              <a:t>Increase presence in emerging markets, particularly in Asia-Pacific, to capture growing air travel demand.</a:t>
            </a:r>
          </a:p>
          <a:p>
            <a:pPr marL="0" indent="0" eaLnBrk="0" fontAlgn="base" hangingPunct="0">
              <a:lnSpc>
                <a:spcPct val="150000"/>
              </a:lnSpc>
              <a:spcBef>
                <a:spcPct val="0"/>
              </a:spcBef>
              <a:spcAft>
                <a:spcPct val="0"/>
              </a:spcAft>
              <a:buClrTx/>
              <a:buSzTx/>
            </a:pPr>
            <a:endParaRPr lang="en-US" sz="1400" dirty="0">
              <a:latin typeface="Times New Roman" panose="02020603050405020304" pitchFamily="18" charset="0"/>
              <a:cs typeface="Times New Roman" panose="02020603050405020304" pitchFamily="18" charset="0"/>
            </a:endParaRPr>
          </a:p>
          <a:p>
            <a:pPr marL="0" indent="0" eaLnBrk="0" fontAlgn="base" hangingPunct="0">
              <a:lnSpc>
                <a:spcPct val="150000"/>
              </a:lnSpc>
              <a:spcBef>
                <a:spcPct val="0"/>
              </a:spcBef>
              <a:spcAft>
                <a:spcPct val="0"/>
              </a:spcAft>
              <a:buClrTx/>
              <a:buSzTx/>
            </a:pPr>
            <a:r>
              <a:rPr lang="en-US" sz="1600" b="1" dirty="0">
                <a:latin typeface="Times New Roman" panose="02020603050405020304" pitchFamily="18" charset="0"/>
                <a:cs typeface="Times New Roman" panose="02020603050405020304" pitchFamily="18" charset="0"/>
              </a:rPr>
              <a:t>Defense and Space Growth: </a:t>
            </a:r>
            <a:r>
              <a:rPr lang="en-US" sz="1400" dirty="0">
                <a:latin typeface="Times New Roman" panose="02020603050405020304" pitchFamily="18" charset="0"/>
                <a:cs typeface="Times New Roman" panose="02020603050405020304" pitchFamily="18" charset="0"/>
              </a:rPr>
              <a:t>Continue to invest in and grow Boeing’s defense and space divisions, seeking contracts and partnerships in these sectors</a:t>
            </a:r>
          </a:p>
        </p:txBody>
      </p:sp>
      <p:pic>
        <p:nvPicPr>
          <p:cNvPr id="11" name="Picture 10">
            <a:extLst>
              <a:ext uri="{FF2B5EF4-FFF2-40B4-BE49-F238E27FC236}">
                <a16:creationId xmlns:a16="http://schemas.microsoft.com/office/drawing/2014/main" id="{14C1AA07-64EA-7DFC-5574-6E2C35679A70}"/>
              </a:ext>
            </a:extLst>
          </p:cNvPr>
          <p:cNvPicPr>
            <a:picLocks noChangeAspect="1"/>
          </p:cNvPicPr>
          <p:nvPr/>
        </p:nvPicPr>
        <p:blipFill>
          <a:blip r:embed="rId3"/>
          <a:stretch>
            <a:fillRect/>
          </a:stretch>
        </p:blipFill>
        <p:spPr>
          <a:xfrm>
            <a:off x="7691712" y="2174931"/>
            <a:ext cx="3806780" cy="2825292"/>
          </a:xfrm>
          <a:prstGeom prst="rect">
            <a:avLst/>
          </a:prstGeom>
        </p:spPr>
      </p:pic>
      <p:pic>
        <p:nvPicPr>
          <p:cNvPr id="6" name="Picture 5">
            <a:extLst>
              <a:ext uri="{FF2B5EF4-FFF2-40B4-BE49-F238E27FC236}">
                <a16:creationId xmlns:a16="http://schemas.microsoft.com/office/drawing/2014/main" id="{450D633C-9E64-A1BF-571F-A3665FD06964}"/>
              </a:ext>
            </a:extLst>
          </p:cNvPr>
          <p:cNvPicPr>
            <a:picLocks noChangeAspect="1"/>
          </p:cNvPicPr>
          <p:nvPr/>
        </p:nvPicPr>
        <p:blipFill>
          <a:blip r:embed="rId4"/>
          <a:stretch>
            <a:fillRect/>
          </a:stretch>
        </p:blipFill>
        <p:spPr>
          <a:xfrm>
            <a:off x="7678834" y="2184590"/>
            <a:ext cx="3806780" cy="2825292"/>
          </a:xfrm>
          <a:prstGeom prst="rect">
            <a:avLst/>
          </a:prstGeom>
          <a:ln>
            <a:solidFill>
              <a:srgbClr val="002060"/>
            </a:solidFill>
          </a:ln>
        </p:spPr>
      </p:pic>
    </p:spTree>
    <p:extLst>
      <p:ext uri="{BB962C8B-B14F-4D97-AF65-F5344CB8AC3E}">
        <p14:creationId xmlns:p14="http://schemas.microsoft.com/office/powerpoint/2010/main" val="130249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2C78057D-7E01-F795-4566-949B8FD7BF90}"/>
              </a:ext>
            </a:extLst>
          </p:cNvPr>
          <p:cNvSpPr txBox="1"/>
          <p:nvPr/>
        </p:nvSpPr>
        <p:spPr>
          <a:xfrm>
            <a:off x="726761" y="2598003"/>
            <a:ext cx="4360393" cy="923330"/>
          </a:xfrm>
          <a:prstGeom prst="rect">
            <a:avLst/>
          </a:prstGeom>
          <a:noFill/>
        </p:spPr>
        <p:txBody>
          <a:bodyPr wrap="square">
            <a:spAutoFit/>
          </a:bodyPr>
          <a:lstStyle/>
          <a:p>
            <a:r>
              <a:rPr lang="en-IN" sz="5400" dirty="0">
                <a:solidFill>
                  <a:schemeClr val="accent1"/>
                </a:solidFill>
                <a:latin typeface="Times New Roman" panose="02020603050405020304" pitchFamily="18" charset="0"/>
                <a:cs typeface="Times New Roman" panose="02020603050405020304" pitchFamily="18" charset="0"/>
              </a:rPr>
              <a:t>5C Analysis</a:t>
            </a:r>
          </a:p>
        </p:txBody>
      </p:sp>
      <p:pic>
        <p:nvPicPr>
          <p:cNvPr id="2" name="Picture 1">
            <a:extLst>
              <a:ext uri="{FF2B5EF4-FFF2-40B4-BE49-F238E27FC236}">
                <a16:creationId xmlns:a16="http://schemas.microsoft.com/office/drawing/2014/main" id="{18D79EF3-54C8-6CB4-A157-CB8C175B6AAC}"/>
              </a:ext>
            </a:extLst>
          </p:cNvPr>
          <p:cNvPicPr>
            <a:picLocks noChangeAspect="1"/>
          </p:cNvPicPr>
          <p:nvPr/>
        </p:nvPicPr>
        <p:blipFill>
          <a:blip r:embed="rId2"/>
          <a:stretch>
            <a:fillRect/>
          </a:stretch>
        </p:blipFill>
        <p:spPr>
          <a:xfrm>
            <a:off x="6963180" y="1176842"/>
            <a:ext cx="4302616" cy="4302616"/>
          </a:xfrm>
          <a:prstGeom prst="roundRect">
            <a:avLst/>
          </a:prstGeom>
          <a:ln w="28575">
            <a:solidFill>
              <a:srgbClr val="0033A1"/>
            </a:solidFill>
          </a:ln>
        </p:spPr>
      </p:pic>
      <p:sp>
        <p:nvSpPr>
          <p:cNvPr id="3" name="Title 2">
            <a:extLst>
              <a:ext uri="{FF2B5EF4-FFF2-40B4-BE49-F238E27FC236}">
                <a16:creationId xmlns:a16="http://schemas.microsoft.com/office/drawing/2014/main" id="{762DD010-54F6-6ECA-C24E-7E959BEE709F}"/>
              </a:ext>
            </a:extLst>
          </p:cNvPr>
          <p:cNvSpPr>
            <a:spLocks noGrp="1"/>
          </p:cNvSpPr>
          <p:nvPr>
            <p:ph type="ctrTitle"/>
          </p:nvPr>
        </p:nvSpPr>
        <p:spPr>
          <a:xfrm>
            <a:off x="602507" y="2432799"/>
            <a:ext cx="4876796" cy="1790701"/>
          </a:xfrm>
        </p:spPr>
        <p:txBody>
          <a:bodyPr/>
          <a:lstStyle/>
          <a:p>
            <a:r>
              <a:rPr lang="en-US" sz="4400" b="1" dirty="0">
                <a:solidFill>
                  <a:schemeClr val="bg1"/>
                </a:solidFill>
              </a:rPr>
              <a:t>5C Analysis</a:t>
            </a:r>
            <a:br>
              <a:rPr lang="en-US" sz="4400" b="1" dirty="0">
                <a:solidFill>
                  <a:schemeClr val="bg1"/>
                </a:solidFill>
              </a:rPr>
            </a:br>
            <a:endParaRPr lang="en-US" sz="4400" b="1" dirty="0">
              <a:solidFill>
                <a:schemeClr val="bg1"/>
              </a:solidFill>
            </a:endParaRPr>
          </a:p>
        </p:txBody>
      </p:sp>
    </p:spTree>
    <p:extLst>
      <p:ext uri="{BB962C8B-B14F-4D97-AF65-F5344CB8AC3E}">
        <p14:creationId xmlns:p14="http://schemas.microsoft.com/office/powerpoint/2010/main" val="3317630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00FBDAB-76C5-410C-0075-DB37C54E5064}"/>
              </a:ext>
            </a:extLst>
          </p:cNvPr>
          <p:cNvGrpSpPr/>
          <p:nvPr/>
        </p:nvGrpSpPr>
        <p:grpSpPr>
          <a:xfrm>
            <a:off x="279676" y="1219200"/>
            <a:ext cx="11632646" cy="4949140"/>
            <a:chOff x="279675" y="1344996"/>
            <a:chExt cx="11632646" cy="4723845"/>
          </a:xfrm>
        </p:grpSpPr>
        <p:grpSp>
          <p:nvGrpSpPr>
            <p:cNvPr id="11" name="Group 10">
              <a:extLst>
                <a:ext uri="{FF2B5EF4-FFF2-40B4-BE49-F238E27FC236}">
                  <a16:creationId xmlns:a16="http://schemas.microsoft.com/office/drawing/2014/main" id="{7652ADDD-3D19-0520-1AC0-AFF1E3E58E85}"/>
                </a:ext>
              </a:extLst>
            </p:cNvPr>
            <p:cNvGrpSpPr/>
            <p:nvPr/>
          </p:nvGrpSpPr>
          <p:grpSpPr>
            <a:xfrm>
              <a:off x="279677" y="2212461"/>
              <a:ext cx="2257186" cy="3825963"/>
              <a:chOff x="293050" y="1629594"/>
              <a:chExt cx="2257186" cy="3825963"/>
            </a:xfrm>
          </p:grpSpPr>
          <p:sp>
            <p:nvSpPr>
              <p:cNvPr id="40" name="Rectangle: Rounded Corners 39">
                <a:extLst>
                  <a:ext uri="{FF2B5EF4-FFF2-40B4-BE49-F238E27FC236}">
                    <a16:creationId xmlns:a16="http://schemas.microsoft.com/office/drawing/2014/main" id="{0716C4D0-2072-45D3-F0BC-B7D3AF4757AB}"/>
                  </a:ext>
                </a:extLst>
              </p:cNvPr>
              <p:cNvSpPr/>
              <p:nvPr/>
            </p:nvSpPr>
            <p:spPr>
              <a:xfrm>
                <a:off x="293052" y="1790701"/>
                <a:ext cx="2257184" cy="3664856"/>
              </a:xfrm>
              <a:prstGeom prst="roundRect">
                <a:avLst>
                  <a:gd name="adj" fmla="val 9225"/>
                </a:avLst>
              </a:prstGeom>
              <a:solidFill>
                <a:schemeClr val="bg1"/>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Top Corners Rounded 40">
                <a:extLst>
                  <a:ext uri="{FF2B5EF4-FFF2-40B4-BE49-F238E27FC236}">
                    <a16:creationId xmlns:a16="http://schemas.microsoft.com/office/drawing/2014/main" id="{0C87AD59-E8EB-CD27-1130-B25D7EBF089E}"/>
                  </a:ext>
                </a:extLst>
              </p:cNvPr>
              <p:cNvSpPr/>
              <p:nvPr/>
            </p:nvSpPr>
            <p:spPr>
              <a:xfrm>
                <a:off x="293050" y="1629594"/>
                <a:ext cx="2257184" cy="810744"/>
              </a:xfrm>
              <a:prstGeom prst="round2SameRect">
                <a:avLst/>
              </a:prstGeom>
              <a:solidFill>
                <a:schemeClr val="accent3"/>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D36A7BAA-6C61-773F-5E14-653B54F618D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077103" y="1690428"/>
                <a:ext cx="689078" cy="689076"/>
              </a:xfrm>
              <a:prstGeom prst="rect">
                <a:avLst/>
              </a:prstGeom>
            </p:spPr>
          </p:pic>
        </p:grpSp>
        <p:grpSp>
          <p:nvGrpSpPr>
            <p:cNvPr id="12" name="Group 11">
              <a:extLst>
                <a:ext uri="{FF2B5EF4-FFF2-40B4-BE49-F238E27FC236}">
                  <a16:creationId xmlns:a16="http://schemas.microsoft.com/office/drawing/2014/main" id="{CA42E171-A42A-59C0-9EA2-96D7420F1A67}"/>
                </a:ext>
              </a:extLst>
            </p:cNvPr>
            <p:cNvGrpSpPr/>
            <p:nvPr/>
          </p:nvGrpSpPr>
          <p:grpSpPr>
            <a:xfrm>
              <a:off x="2623542" y="2212461"/>
              <a:ext cx="2257186" cy="3825963"/>
              <a:chOff x="2618801" y="1629594"/>
              <a:chExt cx="2257186" cy="3825963"/>
            </a:xfrm>
          </p:grpSpPr>
          <p:sp>
            <p:nvSpPr>
              <p:cNvPr id="35" name="Rectangle: Rounded Corners 34">
                <a:extLst>
                  <a:ext uri="{FF2B5EF4-FFF2-40B4-BE49-F238E27FC236}">
                    <a16:creationId xmlns:a16="http://schemas.microsoft.com/office/drawing/2014/main" id="{2F19E45E-7414-2012-24EF-52BF96D588FA}"/>
                  </a:ext>
                </a:extLst>
              </p:cNvPr>
              <p:cNvSpPr/>
              <p:nvPr/>
            </p:nvSpPr>
            <p:spPr>
              <a:xfrm>
                <a:off x="2618803" y="1790701"/>
                <a:ext cx="2257184" cy="3664856"/>
              </a:xfrm>
              <a:prstGeom prst="roundRect">
                <a:avLst>
                  <a:gd name="adj" fmla="val 9225"/>
                </a:avLst>
              </a:prstGeom>
              <a:solidFill>
                <a:schemeClr val="bg1"/>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Top Corners Rounded 35">
                <a:extLst>
                  <a:ext uri="{FF2B5EF4-FFF2-40B4-BE49-F238E27FC236}">
                    <a16:creationId xmlns:a16="http://schemas.microsoft.com/office/drawing/2014/main" id="{A538C266-C380-7A4F-E40E-DEFF1C9C1AC9}"/>
                  </a:ext>
                </a:extLst>
              </p:cNvPr>
              <p:cNvSpPr/>
              <p:nvPr/>
            </p:nvSpPr>
            <p:spPr>
              <a:xfrm>
                <a:off x="2618801" y="1629594"/>
                <a:ext cx="2257184" cy="810744"/>
              </a:xfrm>
              <a:prstGeom prst="round2SameRect">
                <a:avLst/>
              </a:prstGeom>
              <a:solidFill>
                <a:schemeClr val="accent4"/>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8" name="Picture 37">
                <a:extLst>
                  <a:ext uri="{FF2B5EF4-FFF2-40B4-BE49-F238E27FC236}">
                    <a16:creationId xmlns:a16="http://schemas.microsoft.com/office/drawing/2014/main" id="{16CA8B48-F30F-89B9-8D7A-E5549821C7C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3517616" y="1805189"/>
                <a:ext cx="459554" cy="459554"/>
              </a:xfrm>
              <a:prstGeom prst="rect">
                <a:avLst/>
              </a:prstGeom>
            </p:spPr>
          </p:pic>
        </p:grpSp>
        <p:grpSp>
          <p:nvGrpSpPr>
            <p:cNvPr id="13" name="Group 12">
              <a:extLst>
                <a:ext uri="{FF2B5EF4-FFF2-40B4-BE49-F238E27FC236}">
                  <a16:creationId xmlns:a16="http://schemas.microsoft.com/office/drawing/2014/main" id="{AFF82690-187E-1407-4DF3-774DBCD8D3C4}"/>
                </a:ext>
              </a:extLst>
            </p:cNvPr>
            <p:cNvGrpSpPr/>
            <p:nvPr/>
          </p:nvGrpSpPr>
          <p:grpSpPr>
            <a:xfrm>
              <a:off x="4967407" y="2212461"/>
              <a:ext cx="2257186" cy="3825963"/>
              <a:chOff x="4975481" y="1629594"/>
              <a:chExt cx="2257186" cy="3825963"/>
            </a:xfrm>
          </p:grpSpPr>
          <p:sp>
            <p:nvSpPr>
              <p:cNvPr id="30" name="Rectangle: Rounded Corners 29">
                <a:extLst>
                  <a:ext uri="{FF2B5EF4-FFF2-40B4-BE49-F238E27FC236}">
                    <a16:creationId xmlns:a16="http://schemas.microsoft.com/office/drawing/2014/main" id="{2D91260F-459F-0F8B-34C6-AD096247A194}"/>
                  </a:ext>
                </a:extLst>
              </p:cNvPr>
              <p:cNvSpPr/>
              <p:nvPr/>
            </p:nvSpPr>
            <p:spPr>
              <a:xfrm>
                <a:off x="4975483" y="1790701"/>
                <a:ext cx="2257184" cy="3664856"/>
              </a:xfrm>
              <a:prstGeom prst="roundRect">
                <a:avLst>
                  <a:gd name="adj" fmla="val 9225"/>
                </a:avLst>
              </a:prstGeom>
              <a:solidFill>
                <a:schemeClr val="bg1"/>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Top Corners Rounded 30">
                <a:extLst>
                  <a:ext uri="{FF2B5EF4-FFF2-40B4-BE49-F238E27FC236}">
                    <a16:creationId xmlns:a16="http://schemas.microsoft.com/office/drawing/2014/main" id="{8851793F-1A1F-DFFA-6ED5-07A3295430D1}"/>
                  </a:ext>
                </a:extLst>
              </p:cNvPr>
              <p:cNvSpPr/>
              <p:nvPr/>
            </p:nvSpPr>
            <p:spPr>
              <a:xfrm>
                <a:off x="4975481" y="1629594"/>
                <a:ext cx="2257184" cy="810744"/>
              </a:xfrm>
              <a:prstGeom prst="round2SameRect">
                <a:avLst/>
              </a:prstGeom>
              <a:solidFill>
                <a:schemeClr val="accent2"/>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Picture 32">
                <a:extLst>
                  <a:ext uri="{FF2B5EF4-FFF2-40B4-BE49-F238E27FC236}">
                    <a16:creationId xmlns:a16="http://schemas.microsoft.com/office/drawing/2014/main" id="{270E1EF9-4953-0DD0-40FF-9FC25133D07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876625" y="1807518"/>
                <a:ext cx="454896" cy="454896"/>
              </a:xfrm>
              <a:prstGeom prst="rect">
                <a:avLst/>
              </a:prstGeom>
            </p:spPr>
          </p:pic>
        </p:grpSp>
        <p:grpSp>
          <p:nvGrpSpPr>
            <p:cNvPr id="14" name="Group 13">
              <a:extLst>
                <a:ext uri="{FF2B5EF4-FFF2-40B4-BE49-F238E27FC236}">
                  <a16:creationId xmlns:a16="http://schemas.microsoft.com/office/drawing/2014/main" id="{54AF98BD-3423-87E5-57D4-6D3F626A35F0}"/>
                </a:ext>
              </a:extLst>
            </p:cNvPr>
            <p:cNvGrpSpPr/>
            <p:nvPr/>
          </p:nvGrpSpPr>
          <p:grpSpPr>
            <a:xfrm>
              <a:off x="7311272" y="2212461"/>
              <a:ext cx="2257186" cy="3825963"/>
              <a:chOff x="7316012" y="1629594"/>
              <a:chExt cx="2257186" cy="3825963"/>
            </a:xfrm>
          </p:grpSpPr>
          <p:sp>
            <p:nvSpPr>
              <p:cNvPr id="25" name="Rectangle: Rounded Corners 24">
                <a:extLst>
                  <a:ext uri="{FF2B5EF4-FFF2-40B4-BE49-F238E27FC236}">
                    <a16:creationId xmlns:a16="http://schemas.microsoft.com/office/drawing/2014/main" id="{4540D539-010A-D0B8-9983-EF672682E43E}"/>
                  </a:ext>
                </a:extLst>
              </p:cNvPr>
              <p:cNvSpPr/>
              <p:nvPr/>
            </p:nvSpPr>
            <p:spPr>
              <a:xfrm>
                <a:off x="7316014" y="1790701"/>
                <a:ext cx="2257184" cy="3664856"/>
              </a:xfrm>
              <a:prstGeom prst="roundRect">
                <a:avLst>
                  <a:gd name="adj" fmla="val 9225"/>
                </a:avLst>
              </a:prstGeom>
              <a:solidFill>
                <a:schemeClr val="bg1"/>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Top Corners Rounded 25">
                <a:extLst>
                  <a:ext uri="{FF2B5EF4-FFF2-40B4-BE49-F238E27FC236}">
                    <a16:creationId xmlns:a16="http://schemas.microsoft.com/office/drawing/2014/main" id="{634DEC1F-1517-7769-18AC-B4B00F046153}"/>
                  </a:ext>
                </a:extLst>
              </p:cNvPr>
              <p:cNvSpPr/>
              <p:nvPr/>
            </p:nvSpPr>
            <p:spPr>
              <a:xfrm>
                <a:off x="7316012" y="1629594"/>
                <a:ext cx="2257184" cy="810744"/>
              </a:xfrm>
              <a:prstGeom prst="round2SameRect">
                <a:avLst/>
              </a:prstGeom>
              <a:solidFill>
                <a:schemeClr val="accent5"/>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id="{8609ABDE-7E53-BCB3-FD2B-B4835D74E9D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8199722" y="1790084"/>
                <a:ext cx="489764" cy="489764"/>
              </a:xfrm>
              <a:prstGeom prst="rect">
                <a:avLst/>
              </a:prstGeom>
            </p:spPr>
          </p:pic>
        </p:grpSp>
        <p:grpSp>
          <p:nvGrpSpPr>
            <p:cNvPr id="15" name="Group 14">
              <a:extLst>
                <a:ext uri="{FF2B5EF4-FFF2-40B4-BE49-F238E27FC236}">
                  <a16:creationId xmlns:a16="http://schemas.microsoft.com/office/drawing/2014/main" id="{6D76E994-ED14-CA13-4575-04A88975BBB0}"/>
                </a:ext>
              </a:extLst>
            </p:cNvPr>
            <p:cNvGrpSpPr/>
            <p:nvPr/>
          </p:nvGrpSpPr>
          <p:grpSpPr>
            <a:xfrm>
              <a:off x="9655135" y="2182044"/>
              <a:ext cx="2257186" cy="3886797"/>
              <a:chOff x="9668508" y="1629594"/>
              <a:chExt cx="2257186" cy="3886797"/>
            </a:xfrm>
          </p:grpSpPr>
          <p:sp>
            <p:nvSpPr>
              <p:cNvPr id="20" name="Rectangle: Rounded Corners 19">
                <a:extLst>
                  <a:ext uri="{FF2B5EF4-FFF2-40B4-BE49-F238E27FC236}">
                    <a16:creationId xmlns:a16="http://schemas.microsoft.com/office/drawing/2014/main" id="{60B80FAA-32D3-175C-1106-F3D2E7FE50D7}"/>
                  </a:ext>
                </a:extLst>
              </p:cNvPr>
              <p:cNvSpPr/>
              <p:nvPr/>
            </p:nvSpPr>
            <p:spPr>
              <a:xfrm>
                <a:off x="9668510" y="1851535"/>
                <a:ext cx="2257184" cy="3664856"/>
              </a:xfrm>
              <a:prstGeom prst="roundRect">
                <a:avLst>
                  <a:gd name="adj" fmla="val 9225"/>
                </a:avLst>
              </a:prstGeom>
              <a:solidFill>
                <a:schemeClr val="bg1"/>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Top Corners Rounded 20">
                <a:extLst>
                  <a:ext uri="{FF2B5EF4-FFF2-40B4-BE49-F238E27FC236}">
                    <a16:creationId xmlns:a16="http://schemas.microsoft.com/office/drawing/2014/main" id="{923C97AD-0A8E-4B13-94A9-433799C7058E}"/>
                  </a:ext>
                </a:extLst>
              </p:cNvPr>
              <p:cNvSpPr/>
              <p:nvPr/>
            </p:nvSpPr>
            <p:spPr>
              <a:xfrm>
                <a:off x="9668508" y="1629594"/>
                <a:ext cx="2257184" cy="810744"/>
              </a:xfrm>
              <a:prstGeom prst="round2SameRect">
                <a:avLst/>
              </a:prstGeom>
              <a:solidFill>
                <a:schemeClr val="accent6"/>
              </a:solidFill>
              <a:ln>
                <a:noFill/>
              </a:ln>
              <a:effectLst>
                <a:outerShdw blurRad="114300" sx="102000" sy="102000" algn="ctr"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Picture 22">
                <a:extLst>
                  <a:ext uri="{FF2B5EF4-FFF2-40B4-BE49-F238E27FC236}">
                    <a16:creationId xmlns:a16="http://schemas.microsoft.com/office/drawing/2014/main" id="{E3457D85-217C-1C60-638E-DB768BD592FD}"/>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10567125" y="1804992"/>
                <a:ext cx="459950" cy="459948"/>
              </a:xfrm>
              <a:prstGeom prst="rect">
                <a:avLst/>
              </a:prstGeom>
            </p:spPr>
          </p:pic>
        </p:grpSp>
        <p:cxnSp>
          <p:nvCxnSpPr>
            <p:cNvPr id="16" name="Connector: Elbow 15">
              <a:extLst>
                <a:ext uri="{FF2B5EF4-FFF2-40B4-BE49-F238E27FC236}">
                  <a16:creationId xmlns:a16="http://schemas.microsoft.com/office/drawing/2014/main" id="{E9838FE8-A13B-DBFF-6A4B-11B47A71B3C9}"/>
                </a:ext>
              </a:extLst>
            </p:cNvPr>
            <p:cNvCxnSpPr>
              <a:cxnSpLocks/>
              <a:endCxn id="41" idx="0"/>
            </p:cNvCxnSpPr>
            <p:nvPr/>
          </p:nvCxnSpPr>
          <p:spPr>
            <a:xfrm flipV="1">
              <a:off x="279675" y="2617833"/>
              <a:ext cx="2257186" cy="101600"/>
            </a:xfrm>
            <a:prstGeom prst="bentConnector5">
              <a:avLst>
                <a:gd name="adj1" fmla="val -2532"/>
                <a:gd name="adj2" fmla="val 827113"/>
                <a:gd name="adj3" fmla="val 101069"/>
              </a:avLst>
            </a:prstGeom>
            <a:ln w="6350">
              <a:solidFill>
                <a:schemeClr val="bg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9E8B8364-F0C3-96A0-D8D6-B8379AFF5743}"/>
                </a:ext>
              </a:extLst>
            </p:cNvPr>
            <p:cNvCxnSpPr>
              <a:cxnSpLocks/>
            </p:cNvCxnSpPr>
            <p:nvPr/>
          </p:nvCxnSpPr>
          <p:spPr>
            <a:xfrm rot="10800000" flipH="1">
              <a:off x="2623543" y="2748524"/>
              <a:ext cx="9288777" cy="30417"/>
            </a:xfrm>
            <a:prstGeom prst="bentConnector5">
              <a:avLst>
                <a:gd name="adj1" fmla="val -411"/>
                <a:gd name="adj2" fmla="val 2904507"/>
                <a:gd name="adj3" fmla="val 100513"/>
              </a:avLst>
            </a:prstGeom>
            <a:ln w="6350">
              <a:solidFill>
                <a:schemeClr val="bg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2E4B4F4-08A6-D436-7293-109B3754E80F}"/>
                </a:ext>
              </a:extLst>
            </p:cNvPr>
            <p:cNvSpPr txBox="1"/>
            <p:nvPr/>
          </p:nvSpPr>
          <p:spPr>
            <a:xfrm>
              <a:off x="799675" y="1344996"/>
              <a:ext cx="1316066" cy="461665"/>
            </a:xfrm>
            <a:prstGeom prst="rect">
              <a:avLst/>
            </a:prstGeom>
            <a:noFill/>
          </p:spPr>
          <p:txBody>
            <a:bodyPr wrap="none" rtlCol="0">
              <a:spAutoFit/>
            </a:bodyPr>
            <a:lstStyle/>
            <a:p>
              <a:r>
                <a:rPr lang="en-US" sz="2400" b="1" dirty="0">
                  <a:latin typeface="Segoe UI" panose="020B0502040204020203" pitchFamily="34" charset="0"/>
                  <a:cs typeface="Segoe UI" panose="020B0502040204020203" pitchFamily="34" charset="0"/>
                </a:rPr>
                <a:t>Internal</a:t>
              </a:r>
              <a:endParaRPr lang="en-IN" sz="2400" b="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3EAEBED6-2CCE-EAA0-60FB-2E80FF6579BB}"/>
                </a:ext>
              </a:extLst>
            </p:cNvPr>
            <p:cNvSpPr txBox="1"/>
            <p:nvPr/>
          </p:nvSpPr>
          <p:spPr>
            <a:xfrm>
              <a:off x="6639298" y="1344996"/>
              <a:ext cx="1365758" cy="461665"/>
            </a:xfrm>
            <a:prstGeom prst="rect">
              <a:avLst/>
            </a:prstGeom>
            <a:noFill/>
          </p:spPr>
          <p:txBody>
            <a:bodyPr wrap="none" rtlCol="0">
              <a:spAutoFit/>
            </a:bodyPr>
            <a:lstStyle/>
            <a:p>
              <a:r>
                <a:rPr lang="en-US" sz="2400" b="1" dirty="0">
                  <a:latin typeface="Segoe UI" panose="020B0502040204020203" pitchFamily="34" charset="0"/>
                  <a:cs typeface="Segoe UI" panose="020B0502040204020203" pitchFamily="34" charset="0"/>
                </a:rPr>
                <a:t>External</a:t>
              </a:r>
              <a:endParaRPr lang="en-IN" sz="2400" b="1" dirty="0">
                <a:latin typeface="Segoe UI" panose="020B0502040204020203" pitchFamily="34" charset="0"/>
                <a:cs typeface="Segoe UI" panose="020B0502040204020203" pitchFamily="34" charset="0"/>
              </a:endParaRPr>
            </a:p>
          </p:txBody>
        </p:sp>
      </p:grpSp>
      <p:sp>
        <p:nvSpPr>
          <p:cNvPr id="83" name="Google Shape;510;g2f441f90aeb_0_13">
            <a:extLst>
              <a:ext uri="{FF2B5EF4-FFF2-40B4-BE49-F238E27FC236}">
                <a16:creationId xmlns:a16="http://schemas.microsoft.com/office/drawing/2014/main" id="{9F208AC4-4A06-4A27-24D7-5910EED7F129}"/>
              </a:ext>
            </a:extLst>
          </p:cNvPr>
          <p:cNvSpPr txBox="1">
            <a:spLocks noGrp="1"/>
          </p:cNvSpPr>
          <p:nvPr>
            <p:ph type="title"/>
          </p:nvPr>
        </p:nvSpPr>
        <p:spPr>
          <a:xfrm>
            <a:off x="77972" y="3272"/>
            <a:ext cx="10597528" cy="1016100"/>
          </a:xfrm>
          <a:prstGeom prst="rect">
            <a:avLst/>
          </a:prstGeom>
        </p:spPr>
        <p:txBody>
          <a:bodyPr spcFirstLastPara="1" wrap="square" lIns="91425" tIns="45700" rIns="91425" bIns="45700" anchor="ctr" anchorCtr="0">
            <a:normAutofit/>
          </a:bodyPr>
          <a:lstStyle/>
          <a:p>
            <a:pPr>
              <a:lnSpc>
                <a:spcPct val="90000"/>
              </a:lnSpc>
              <a:buClr>
                <a:schemeClr val="accent1"/>
              </a:buClr>
              <a:buSzPts val="3600"/>
            </a:pPr>
            <a:r>
              <a:rPr lang="en-US" sz="3200" dirty="0">
                <a:solidFill>
                  <a:schemeClr val="accent1"/>
                </a:solidFill>
                <a:latin typeface="Newsreader Medium" panose="020B0604020202020204" charset="0"/>
                <a:sym typeface="Newsreader Light"/>
              </a:rPr>
              <a:t>5Cs Analysis</a:t>
            </a:r>
          </a:p>
        </p:txBody>
      </p:sp>
      <p:sp>
        <p:nvSpPr>
          <p:cNvPr id="95" name="TextBox 94">
            <a:extLst>
              <a:ext uri="{FF2B5EF4-FFF2-40B4-BE49-F238E27FC236}">
                <a16:creationId xmlns:a16="http://schemas.microsoft.com/office/drawing/2014/main" id="{1FA453BE-EFBC-1D2E-A370-C188406FFC53}"/>
              </a:ext>
            </a:extLst>
          </p:cNvPr>
          <p:cNvSpPr txBox="1"/>
          <p:nvPr/>
        </p:nvSpPr>
        <p:spPr>
          <a:xfrm>
            <a:off x="933912" y="1815327"/>
            <a:ext cx="1085388" cy="307777"/>
          </a:xfrm>
          <a:prstGeom prst="rect">
            <a:avLst/>
          </a:prstGeom>
          <a:noFill/>
        </p:spPr>
        <p:txBody>
          <a:bodyPr wrap="square">
            <a:spAutoFit/>
          </a:bodyPr>
          <a:lstStyle/>
          <a:p>
            <a:r>
              <a:rPr lang="en-US" b="1" dirty="0"/>
              <a:t>Company</a:t>
            </a:r>
          </a:p>
        </p:txBody>
      </p:sp>
      <p:sp>
        <p:nvSpPr>
          <p:cNvPr id="97" name="TextBox 96">
            <a:extLst>
              <a:ext uri="{FF2B5EF4-FFF2-40B4-BE49-F238E27FC236}">
                <a16:creationId xmlns:a16="http://schemas.microsoft.com/office/drawing/2014/main" id="{00875B2D-7DE0-98F7-2FA3-AFBE4B27C574}"/>
              </a:ext>
            </a:extLst>
          </p:cNvPr>
          <p:cNvSpPr txBox="1"/>
          <p:nvPr/>
        </p:nvSpPr>
        <p:spPr>
          <a:xfrm>
            <a:off x="3239484" y="1827573"/>
            <a:ext cx="1025304"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Customers</a:t>
            </a:r>
          </a:p>
        </p:txBody>
      </p:sp>
      <p:sp>
        <p:nvSpPr>
          <p:cNvPr id="99" name="TextBox 98">
            <a:extLst>
              <a:ext uri="{FF2B5EF4-FFF2-40B4-BE49-F238E27FC236}">
                <a16:creationId xmlns:a16="http://schemas.microsoft.com/office/drawing/2014/main" id="{F81593F5-4E95-8B12-5416-1B2F12A42787}"/>
              </a:ext>
            </a:extLst>
          </p:cNvPr>
          <p:cNvSpPr txBox="1"/>
          <p:nvPr/>
        </p:nvSpPr>
        <p:spPr>
          <a:xfrm>
            <a:off x="5583349" y="1845663"/>
            <a:ext cx="1154327"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Competitors</a:t>
            </a:r>
          </a:p>
        </p:txBody>
      </p:sp>
      <p:sp>
        <p:nvSpPr>
          <p:cNvPr id="101" name="TextBox 100">
            <a:extLst>
              <a:ext uri="{FF2B5EF4-FFF2-40B4-BE49-F238E27FC236}">
                <a16:creationId xmlns:a16="http://schemas.microsoft.com/office/drawing/2014/main" id="{F6BBDDF8-8EFB-0C59-B744-2F2AACF27B47}"/>
              </a:ext>
            </a:extLst>
          </p:cNvPr>
          <p:cNvSpPr txBox="1"/>
          <p:nvPr/>
        </p:nvSpPr>
        <p:spPr>
          <a:xfrm>
            <a:off x="7752678" y="1815327"/>
            <a:ext cx="1374372" cy="307777"/>
          </a:xfrm>
          <a:prstGeom prst="rect">
            <a:avLst/>
          </a:prstGeom>
          <a:noFill/>
        </p:spPr>
        <p:txBody>
          <a:bodyPr wrap="square">
            <a:spAutoFit/>
          </a:bodyPr>
          <a:lstStyle/>
          <a:p>
            <a:pPr algn="ctr">
              <a:spcAft>
                <a:spcPts val="600"/>
              </a:spcAft>
            </a:pPr>
            <a:r>
              <a:rPr lang="en-IN" sz="1400" b="1" dirty="0">
                <a:latin typeface="Times New Roman" panose="02020603050405020304" pitchFamily="18" charset="0"/>
                <a:cs typeface="Times New Roman" panose="02020603050405020304" pitchFamily="18" charset="0"/>
              </a:rPr>
              <a:t>Collaborators</a:t>
            </a:r>
          </a:p>
        </p:txBody>
      </p:sp>
      <p:sp>
        <p:nvSpPr>
          <p:cNvPr id="103" name="TextBox 102">
            <a:extLst>
              <a:ext uri="{FF2B5EF4-FFF2-40B4-BE49-F238E27FC236}">
                <a16:creationId xmlns:a16="http://schemas.microsoft.com/office/drawing/2014/main" id="{33AF983F-D280-ACF6-C4DB-B1E4A780A6BE}"/>
              </a:ext>
            </a:extLst>
          </p:cNvPr>
          <p:cNvSpPr txBox="1"/>
          <p:nvPr/>
        </p:nvSpPr>
        <p:spPr>
          <a:xfrm>
            <a:off x="10364628" y="1824394"/>
            <a:ext cx="838200" cy="307777"/>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Context</a:t>
            </a:r>
          </a:p>
        </p:txBody>
      </p:sp>
      <p:sp>
        <p:nvSpPr>
          <p:cNvPr id="2" name="TextBox 1">
            <a:extLst>
              <a:ext uri="{FF2B5EF4-FFF2-40B4-BE49-F238E27FC236}">
                <a16:creationId xmlns:a16="http://schemas.microsoft.com/office/drawing/2014/main" id="{068279C3-3715-E577-4D86-F4AE3A6A5183}"/>
              </a:ext>
            </a:extLst>
          </p:cNvPr>
          <p:cNvSpPr txBox="1"/>
          <p:nvPr/>
        </p:nvSpPr>
        <p:spPr>
          <a:xfrm>
            <a:off x="285776" y="2873555"/>
            <a:ext cx="2343865" cy="3431708"/>
          </a:xfrm>
          <a:prstGeom prst="rect">
            <a:avLst/>
          </a:prstGeom>
          <a:noFill/>
        </p:spPr>
        <p:txBody>
          <a:bodyPr wrap="square">
            <a:spAutoFit/>
          </a:bodyPr>
          <a:lstStyle/>
          <a:p>
            <a:pPr marL="285750" indent="-285750">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Over the past 15 years, Boeing has maintained a </a:t>
            </a:r>
            <a:r>
              <a:rPr lang="en-US" sz="1200" b="1" dirty="0">
                <a:latin typeface="Times New Roman" panose="02020603050405020304" pitchFamily="18" charset="0"/>
                <a:cs typeface="Times New Roman" panose="02020603050405020304" pitchFamily="18" charset="0"/>
              </a:rPr>
              <a:t>dominant position in the twin-aisle </a:t>
            </a:r>
            <a:r>
              <a:rPr lang="en-US" sz="1200" dirty="0">
                <a:latin typeface="Times New Roman" panose="02020603050405020304" pitchFamily="18" charset="0"/>
                <a:cs typeface="Times New Roman" panose="02020603050405020304" pitchFamily="18" charset="0"/>
              </a:rPr>
              <a:t>delivering nearly 2,600 jets, compared to just over 1,800 by Airbus</a:t>
            </a:r>
          </a:p>
          <a:p>
            <a:pPr marL="285750" indent="-2857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Holds </a:t>
            </a:r>
            <a:r>
              <a:rPr lang="en-US" sz="1200" b="1" dirty="0">
                <a:latin typeface="Times New Roman" panose="02020603050405020304" pitchFamily="18" charset="0"/>
                <a:cs typeface="Times New Roman" panose="02020603050405020304" pitchFamily="18" charset="0"/>
              </a:rPr>
              <a:t>70% of the current backlog </a:t>
            </a:r>
            <a:r>
              <a:rPr lang="en-US" sz="1200" dirty="0">
                <a:latin typeface="Times New Roman" panose="02020603050405020304" pitchFamily="18" charset="0"/>
                <a:cs typeface="Times New Roman" panose="02020603050405020304" pitchFamily="18" charset="0"/>
              </a:rPr>
              <a:t>for new twin-aisle jets</a:t>
            </a:r>
          </a:p>
          <a:p>
            <a:pPr>
              <a:spcAft>
                <a:spcPts val="600"/>
              </a:spcAft>
            </a:pPr>
            <a:endParaRPr lang="en-US" sz="1200" dirty="0">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285750" indent="-285750" algn="ctr">
              <a:spcAft>
                <a:spcPts val="600"/>
              </a:spcAft>
              <a:buFont typeface="Arial" panose="020B0604020202020204" pitchFamily="34" charset="0"/>
              <a:buChar char="•"/>
            </a:pPr>
            <a:endParaRPr lang="en-IN" sz="1400"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F57A90D4-6884-7891-426B-23AFDA0FDCCD}"/>
              </a:ext>
            </a:extLst>
          </p:cNvPr>
          <p:cNvSpPr txBox="1"/>
          <p:nvPr/>
        </p:nvSpPr>
        <p:spPr>
          <a:xfrm>
            <a:off x="2605066" y="3114374"/>
            <a:ext cx="2274316" cy="3431709"/>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Customer demographics include commercial airlines, government agencies, defense contractors</a:t>
            </a:r>
          </a:p>
          <a:p>
            <a:pPr marL="171450" indent="-1714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Boeing also collaborates with NASA and commercial space operators for </a:t>
            </a:r>
            <a:r>
              <a:rPr lang="en-US" sz="1200" b="1" dirty="0">
                <a:latin typeface="Times New Roman" panose="02020603050405020304" pitchFamily="18" charset="0"/>
                <a:cs typeface="Times New Roman" panose="02020603050405020304" pitchFamily="18" charset="0"/>
              </a:rPr>
              <a:t>space exploration</a:t>
            </a:r>
          </a:p>
          <a:p>
            <a:pPr marL="171450" indent="-171450">
              <a:spcAft>
                <a:spcPts val="600"/>
              </a:spcAft>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Ideal customers for Boeing </a:t>
            </a:r>
            <a:r>
              <a:rPr lang="en-US" sz="1200" dirty="0">
                <a:latin typeface="Times New Roman" panose="02020603050405020304" pitchFamily="18" charset="0"/>
                <a:cs typeface="Times New Roman" panose="02020603050405020304" pitchFamily="18" charset="0"/>
              </a:rPr>
              <a:t>are airlines that have long-standing relationships with the company and a high degree of fleet commonality</a:t>
            </a:r>
          </a:p>
          <a:p>
            <a:pPr marL="171450" indent="-171450">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spcAft>
                <a:spcPts val="600"/>
              </a:spcAft>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4501813-8ADE-F379-E0E8-9DB835CA9DA6}"/>
              </a:ext>
            </a:extLst>
          </p:cNvPr>
          <p:cNvSpPr txBox="1"/>
          <p:nvPr/>
        </p:nvSpPr>
        <p:spPr>
          <a:xfrm>
            <a:off x="4966063" y="3099195"/>
            <a:ext cx="2344118" cy="2754600"/>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Boeing’s </a:t>
            </a:r>
            <a:r>
              <a:rPr lang="en-US" sz="1200" b="1" dirty="0">
                <a:latin typeface="Times New Roman" panose="02020603050405020304" pitchFamily="18" charset="0"/>
                <a:cs typeface="Times New Roman" panose="02020603050405020304" pitchFamily="18" charset="0"/>
              </a:rPr>
              <a:t>primary competitor, Airbus</a:t>
            </a:r>
            <a:r>
              <a:rPr lang="en-US" sz="1200" dirty="0">
                <a:latin typeface="Times New Roman" panose="02020603050405020304" pitchFamily="18" charset="0"/>
                <a:cs typeface="Times New Roman" panose="02020603050405020304" pitchFamily="18" charset="0"/>
              </a:rPr>
              <a:t>, offers a diverse range of commercial aircraft, including the A320 and A350 families</a:t>
            </a:r>
          </a:p>
          <a:p>
            <a:pPr marL="171450" indent="-171450">
              <a:spcAft>
                <a:spcPts val="600"/>
              </a:spcAft>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Chinese Manufacturers</a:t>
            </a:r>
            <a:r>
              <a:rPr lang="en-US" sz="1200" dirty="0">
                <a:latin typeface="Times New Roman" panose="02020603050405020304" pitchFamily="18" charset="0"/>
                <a:cs typeface="Times New Roman" panose="02020603050405020304" pitchFamily="18" charset="0"/>
              </a:rPr>
              <a:t>: Companies like </a:t>
            </a:r>
            <a:r>
              <a:rPr lang="en-US" sz="1200" b="1" dirty="0">
                <a:latin typeface="Times New Roman" panose="02020603050405020304" pitchFamily="18" charset="0"/>
                <a:cs typeface="Times New Roman" panose="02020603050405020304" pitchFamily="18" charset="0"/>
              </a:rPr>
              <a:t>COMAC</a:t>
            </a:r>
            <a:r>
              <a:rPr lang="en-US" sz="1200" dirty="0">
                <a:latin typeface="Times New Roman" panose="02020603050405020304" pitchFamily="18" charset="0"/>
                <a:cs typeface="Times New Roman" panose="02020603050405020304" pitchFamily="18" charset="0"/>
              </a:rPr>
              <a:t> (Commercial Aircraft Corporation of China) are emerging competitors in the commercial aircraft market, aiming to capture a share of the market with models like the C919</a:t>
            </a:r>
            <a:endParaRPr lang="en-IN"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8E87F28-DB5F-7A9B-53C5-4826ACDAB478}"/>
              </a:ext>
            </a:extLst>
          </p:cNvPr>
          <p:cNvSpPr txBox="1"/>
          <p:nvPr/>
        </p:nvSpPr>
        <p:spPr>
          <a:xfrm>
            <a:off x="7257267" y="3058585"/>
            <a:ext cx="2413662" cy="3570208"/>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Boeing collaborates with a </a:t>
            </a:r>
            <a:r>
              <a:rPr lang="en-US" sz="1200" b="1" dirty="0">
                <a:latin typeface="Times New Roman" panose="02020603050405020304" pitchFamily="18" charset="0"/>
                <a:cs typeface="Times New Roman" panose="02020603050405020304" pitchFamily="18" charset="0"/>
              </a:rPr>
              <a:t>global network of suppliers </a:t>
            </a:r>
            <a:r>
              <a:rPr lang="en-US" sz="1200" dirty="0">
                <a:latin typeface="Times New Roman" panose="02020603050405020304" pitchFamily="18" charset="0"/>
                <a:cs typeface="Times New Roman" panose="02020603050405020304" pitchFamily="18" charset="0"/>
              </a:rPr>
              <a:t>for essential aircraft components, including engines, avionics, and other critical systems</a:t>
            </a:r>
          </a:p>
          <a:p>
            <a:pPr marL="285750" indent="-2857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It’s reliance </a:t>
            </a:r>
            <a:r>
              <a:rPr lang="en-US" sz="1200" b="1" dirty="0">
                <a:latin typeface="Times New Roman" panose="02020603050405020304" pitchFamily="18" charset="0"/>
                <a:cs typeface="Times New Roman" panose="02020603050405020304" pitchFamily="18" charset="0"/>
              </a:rPr>
              <a:t>on outsourcing has led to significant production and quality control challenges</a:t>
            </a:r>
            <a:r>
              <a:rPr lang="en-US" sz="1200" dirty="0">
                <a:latin typeface="Times New Roman" panose="02020603050405020304" pitchFamily="18" charset="0"/>
                <a:cs typeface="Times New Roman" panose="02020603050405020304" pitchFamily="18" charset="0"/>
              </a:rPr>
              <a:t>, particularly during the 737 MAX crisis and the pandemic</a:t>
            </a:r>
          </a:p>
          <a:p>
            <a:pPr marL="285750" indent="-2857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Recently </a:t>
            </a:r>
            <a:r>
              <a:rPr lang="en-US" sz="1200" b="1" dirty="0">
                <a:latin typeface="Times New Roman" panose="02020603050405020304" pitchFamily="18" charset="0"/>
                <a:cs typeface="Times New Roman" panose="02020603050405020304" pitchFamily="18" charset="0"/>
              </a:rPr>
              <a:t>announced acquisition </a:t>
            </a:r>
            <a:r>
              <a:rPr lang="en-US" sz="1200" dirty="0">
                <a:latin typeface="Times New Roman" panose="02020603050405020304" pitchFamily="18" charset="0"/>
                <a:cs typeface="Times New Roman" panose="02020603050405020304" pitchFamily="18" charset="0"/>
              </a:rPr>
              <a:t>of Spirit AeroSystems</a:t>
            </a:r>
          </a:p>
          <a:p>
            <a:pPr marL="285750" indent="-285750">
              <a:spcAft>
                <a:spcPts val="600"/>
              </a:spcAft>
              <a:buFont typeface="Arial" panose="020B0604020202020204" pitchFamily="34" charset="0"/>
              <a:buChar char="•"/>
            </a:pPr>
            <a:endParaRPr lang="en-IN" sz="1200" b="1" dirty="0">
              <a:latin typeface="Times New Roman" panose="02020603050405020304" pitchFamily="18" charset="0"/>
              <a:cs typeface="Times New Roman" panose="02020603050405020304" pitchFamily="18" charset="0"/>
            </a:endParaRPr>
          </a:p>
          <a:p>
            <a:pPr algn="ctr">
              <a:spcAft>
                <a:spcPts val="600"/>
              </a:spcAft>
            </a:pPr>
            <a:endParaRPr lang="en-IN" sz="14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ED365FD9-4026-1C87-8563-35B11D5D22EB}"/>
              </a:ext>
            </a:extLst>
          </p:cNvPr>
          <p:cNvSpPr txBox="1"/>
          <p:nvPr/>
        </p:nvSpPr>
        <p:spPr>
          <a:xfrm>
            <a:off x="9687811" y="3066244"/>
            <a:ext cx="2225599" cy="2831544"/>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Political scrutiny and regulatory issues </a:t>
            </a:r>
            <a:r>
              <a:rPr lang="en-US" sz="1200" dirty="0">
                <a:latin typeface="Times New Roman" panose="02020603050405020304" pitchFamily="18" charset="0"/>
                <a:cs typeface="Times New Roman" panose="02020603050405020304" pitchFamily="18" charset="0"/>
              </a:rPr>
              <a:t>have intensified after recent </a:t>
            </a:r>
            <a:r>
              <a:rPr lang="en-US" sz="1200" b="1" dirty="0">
                <a:latin typeface="Times New Roman" panose="02020603050405020304" pitchFamily="18" charset="0"/>
                <a:cs typeface="Times New Roman" panose="02020603050405020304" pitchFamily="18" charset="0"/>
              </a:rPr>
              <a:t>safety incidents</a:t>
            </a:r>
            <a:r>
              <a:rPr lang="en-US" sz="1200" dirty="0">
                <a:latin typeface="Times New Roman" panose="02020603050405020304" pitchFamily="18" charset="0"/>
                <a:cs typeface="Times New Roman" panose="02020603050405020304" pitchFamily="18" charset="0"/>
              </a:rPr>
              <a:t>, such as the door plug failure in the 737 MAX</a:t>
            </a:r>
          </a:p>
          <a:p>
            <a:pPr marL="171450" indent="-171450">
              <a:spcAft>
                <a:spcPts val="600"/>
              </a:spcAft>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Ongoing investigations </a:t>
            </a:r>
            <a:r>
              <a:rPr lang="en-US" sz="1200" dirty="0">
                <a:latin typeface="Times New Roman" panose="02020603050405020304" pitchFamily="18" charset="0"/>
                <a:cs typeface="Times New Roman" panose="02020603050405020304" pitchFamily="18" charset="0"/>
              </a:rPr>
              <a:t>present </a:t>
            </a:r>
            <a:r>
              <a:rPr lang="en-US" sz="1200" b="1" dirty="0">
                <a:latin typeface="Times New Roman" panose="02020603050405020304" pitchFamily="18" charset="0"/>
                <a:cs typeface="Times New Roman" panose="02020603050405020304" pitchFamily="18" charset="0"/>
              </a:rPr>
              <a:t>legal challenges </a:t>
            </a:r>
            <a:r>
              <a:rPr lang="en-US" sz="1200" dirty="0">
                <a:latin typeface="Times New Roman" panose="02020603050405020304" pitchFamily="18" charset="0"/>
                <a:cs typeface="Times New Roman" panose="02020603050405020304" pitchFamily="18" charset="0"/>
              </a:rPr>
              <a:t>that add to the complexity of Boeing's recovery efforts</a:t>
            </a:r>
          </a:p>
          <a:p>
            <a:pPr marL="171450" indent="-171450">
              <a:spcAft>
                <a:spcPts val="600"/>
              </a:spcAf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With </a:t>
            </a:r>
            <a:r>
              <a:rPr lang="en-US" sz="1200" b="1" dirty="0">
                <a:latin typeface="Times New Roman" panose="02020603050405020304" pitchFamily="18" charset="0"/>
                <a:cs typeface="Times New Roman" panose="02020603050405020304" pitchFamily="18" charset="0"/>
              </a:rPr>
              <a:t>Airbus holding 62% </a:t>
            </a:r>
            <a:r>
              <a:rPr lang="en-US" sz="1200" dirty="0">
                <a:latin typeface="Times New Roman" panose="02020603050405020304" pitchFamily="18" charset="0"/>
                <a:cs typeface="Times New Roman" panose="02020603050405020304" pitchFamily="18" charset="0"/>
              </a:rPr>
              <a:t>of the </a:t>
            </a:r>
            <a:r>
              <a:rPr lang="en-US" sz="1200" b="1" dirty="0">
                <a:latin typeface="Times New Roman" panose="02020603050405020304" pitchFamily="18" charset="0"/>
                <a:cs typeface="Times New Roman" panose="02020603050405020304" pitchFamily="18" charset="0"/>
              </a:rPr>
              <a:t>market share</a:t>
            </a:r>
            <a:r>
              <a:rPr lang="en-US" sz="1200" dirty="0">
                <a:latin typeface="Times New Roman" panose="02020603050405020304" pitchFamily="18" charset="0"/>
                <a:cs typeface="Times New Roman" panose="02020603050405020304" pitchFamily="18" charset="0"/>
              </a:rPr>
              <a:t>, few airlines are willing  to pay switching cost to move to airbus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5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6AC4E1-7A03-159E-0CDC-A15EC6B66FE9}"/>
              </a:ext>
            </a:extLst>
          </p:cNvPr>
          <p:cNvSpPr>
            <a:spLocks noGrp="1"/>
          </p:cNvSpPr>
          <p:nvPr>
            <p:ph type="ctrTitle"/>
          </p:nvPr>
        </p:nvSpPr>
        <p:spPr>
          <a:xfrm>
            <a:off x="720604" y="2366632"/>
            <a:ext cx="4876796" cy="1790701"/>
          </a:xfrm>
        </p:spPr>
        <p:txBody>
          <a:bodyPr/>
          <a:lstStyle/>
          <a:p>
            <a:r>
              <a:rPr lang="en-US" sz="4400" b="1" dirty="0">
                <a:solidFill>
                  <a:schemeClr val="bg1"/>
                </a:solidFill>
              </a:rPr>
              <a:t>TREND ANALYSIS</a:t>
            </a:r>
          </a:p>
        </p:txBody>
      </p:sp>
      <p:pic>
        <p:nvPicPr>
          <p:cNvPr id="8" name="Picture 7">
            <a:extLst>
              <a:ext uri="{FF2B5EF4-FFF2-40B4-BE49-F238E27FC236}">
                <a16:creationId xmlns:a16="http://schemas.microsoft.com/office/drawing/2014/main" id="{E2A9010A-9B57-DF4D-9467-C760C903CEA8}"/>
              </a:ext>
            </a:extLst>
          </p:cNvPr>
          <p:cNvPicPr>
            <a:picLocks noChangeAspect="1"/>
          </p:cNvPicPr>
          <p:nvPr/>
        </p:nvPicPr>
        <p:blipFill>
          <a:blip r:embed="rId2"/>
          <a:stretch>
            <a:fillRect/>
          </a:stretch>
        </p:blipFill>
        <p:spPr>
          <a:xfrm>
            <a:off x="7164572" y="1275588"/>
            <a:ext cx="4306824" cy="4306824"/>
          </a:xfrm>
          <a:prstGeom prst="roundRect">
            <a:avLst/>
          </a:prstGeom>
        </p:spPr>
      </p:pic>
    </p:spTree>
    <p:extLst>
      <p:ext uri="{BB962C8B-B14F-4D97-AF65-F5344CB8AC3E}">
        <p14:creationId xmlns:p14="http://schemas.microsoft.com/office/powerpoint/2010/main" val="275434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652C36A4-F5B2-22EF-BC28-D99C9DC81589}"/>
              </a:ext>
            </a:extLst>
          </p:cNvPr>
          <p:cNvPicPr>
            <a:picLocks noChangeAspect="1"/>
          </p:cNvPicPr>
          <p:nvPr/>
        </p:nvPicPr>
        <p:blipFill>
          <a:blip r:embed="rId2"/>
          <a:srcRect/>
          <a:stretch>
            <a:fillRect/>
          </a:stretch>
        </p:blipFill>
        <p:spPr>
          <a:xfrm>
            <a:off x="7010777" y="1163784"/>
            <a:ext cx="4501518" cy="2390785"/>
          </a:xfrm>
          <a:prstGeom prst="rect">
            <a:avLst/>
          </a:prstGeom>
          <a:noFill/>
          <a:ln cap="flat">
            <a:solidFill>
              <a:srgbClr val="002060"/>
            </a:solidFill>
          </a:ln>
        </p:spPr>
      </p:pic>
      <p:pic>
        <p:nvPicPr>
          <p:cNvPr id="5" name="Picture 18">
            <a:extLst>
              <a:ext uri="{FF2B5EF4-FFF2-40B4-BE49-F238E27FC236}">
                <a16:creationId xmlns:a16="http://schemas.microsoft.com/office/drawing/2014/main" id="{26D4CCED-2799-282D-C9A3-F8358D7F6B8F}"/>
              </a:ext>
            </a:extLst>
          </p:cNvPr>
          <p:cNvPicPr>
            <a:picLocks noChangeAspect="1"/>
          </p:cNvPicPr>
          <p:nvPr/>
        </p:nvPicPr>
        <p:blipFill>
          <a:blip r:embed="rId3"/>
          <a:srcRect/>
          <a:stretch>
            <a:fillRect/>
          </a:stretch>
        </p:blipFill>
        <p:spPr>
          <a:xfrm>
            <a:off x="7010777" y="3702254"/>
            <a:ext cx="4501518" cy="2435861"/>
          </a:xfrm>
          <a:prstGeom prst="rect">
            <a:avLst/>
          </a:prstGeom>
          <a:noFill/>
          <a:ln cap="flat">
            <a:solidFill>
              <a:srgbClr val="002060"/>
            </a:solidFill>
          </a:ln>
        </p:spPr>
      </p:pic>
      <p:sp>
        <p:nvSpPr>
          <p:cNvPr id="6" name="Title 2">
            <a:extLst>
              <a:ext uri="{FF2B5EF4-FFF2-40B4-BE49-F238E27FC236}">
                <a16:creationId xmlns:a16="http://schemas.microsoft.com/office/drawing/2014/main" id="{C1B8F9B6-7592-CDBD-15FA-8B2FC7873E59}"/>
              </a:ext>
            </a:extLst>
          </p:cNvPr>
          <p:cNvSpPr txBox="1">
            <a:spLocks/>
          </p:cNvSpPr>
          <p:nvPr/>
        </p:nvSpPr>
        <p:spPr>
          <a:xfrm>
            <a:off x="113414" y="0"/>
            <a:ext cx="10008781" cy="130426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7A0019"/>
              </a:buClr>
              <a:buSzPts val="3600"/>
              <a:buFont typeface="Newsreader Light"/>
              <a:buNone/>
              <a:defRPr sz="3600" b="0" i="0" u="none" strike="noStrike" cap="none">
                <a:solidFill>
                  <a:srgbClr val="7A0019"/>
                </a:solidFill>
                <a:latin typeface="Newsreader Light"/>
                <a:ea typeface="Newsreader Light"/>
                <a:cs typeface="Newsreader Light"/>
                <a:sym typeface="Newsreader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Newsreader Medium" panose="020B0604020202020204" charset="0"/>
              </a:rPr>
              <a:t>Net income fell from $10B in 2018 to a $5B loss in 2020, recovering to a $2B loss by 2023.</a:t>
            </a:r>
          </a:p>
        </p:txBody>
      </p:sp>
      <p:sp>
        <p:nvSpPr>
          <p:cNvPr id="12" name="TextBox 11">
            <a:extLst>
              <a:ext uri="{FF2B5EF4-FFF2-40B4-BE49-F238E27FC236}">
                <a16:creationId xmlns:a16="http://schemas.microsoft.com/office/drawing/2014/main" id="{B11873D3-138B-55C4-33E5-D812A12451F3}"/>
              </a:ext>
            </a:extLst>
          </p:cNvPr>
          <p:cNvSpPr txBox="1"/>
          <p:nvPr/>
        </p:nvSpPr>
        <p:spPr>
          <a:xfrm>
            <a:off x="523205" y="2359176"/>
            <a:ext cx="6133562" cy="3293209"/>
          </a:xfrm>
          <a:prstGeom prst="rect">
            <a:avLst/>
          </a:prstGeom>
          <a:noFill/>
        </p:spPr>
        <p:txBody>
          <a:bodyPr wrap="square">
            <a:spAutoFit/>
          </a:bodyPr>
          <a:lstStyle/>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737 Max </a:t>
            </a:r>
            <a:r>
              <a:rPr lang="en-US" sz="1600" b="1" dirty="0">
                <a:latin typeface="Times New Roman" panose="02020603050405020304" pitchFamily="18" charset="0"/>
                <a:cs typeface="Times New Roman" panose="02020603050405020304" pitchFamily="18" charset="0"/>
              </a:rPr>
              <a:t>grounding in 2019 </a:t>
            </a:r>
            <a:r>
              <a:rPr lang="en-US" sz="1600" dirty="0">
                <a:latin typeface="Times New Roman" panose="02020603050405020304" pitchFamily="18" charset="0"/>
                <a:cs typeface="Times New Roman" panose="02020603050405020304" pitchFamily="18" charset="0"/>
              </a:rPr>
              <a:t>and the pandemic slowed demand, causing a sharp revenue decline.</a:t>
            </a: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Global supply chain disruptions </a:t>
            </a:r>
            <a:r>
              <a:rPr lang="en-US" sz="1600" b="1" dirty="0">
                <a:latin typeface="Times New Roman" panose="02020603050405020304" pitchFamily="18" charset="0"/>
                <a:cs typeface="Times New Roman" panose="02020603050405020304" pitchFamily="18" charset="0"/>
              </a:rPr>
              <a:t>increased production </a:t>
            </a:r>
            <a:r>
              <a:rPr lang="en-US" sz="1600" dirty="0">
                <a:latin typeface="Times New Roman" panose="02020603050405020304" pitchFamily="18" charset="0"/>
                <a:cs typeface="Times New Roman" panose="02020603050405020304" pitchFamily="18" charset="0"/>
              </a:rPr>
              <a:t>and raw material costs during the pandemic</a:t>
            </a: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Income began recovering post FAA 737 Max approval in late 2020 but remained below pre-grounding levels.</a:t>
            </a: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cs typeface="Times New Roman" panose="02020603050405020304" pitchFamily="18" charset="0"/>
              </a:rPr>
              <a:t>Net income dropped by </a:t>
            </a:r>
            <a:r>
              <a:rPr lang="en-US" sz="1600" b="1" dirty="0">
                <a:latin typeface="Times New Roman" panose="02020603050405020304" pitchFamily="18" charset="0"/>
                <a:cs typeface="Times New Roman" panose="02020603050405020304" pitchFamily="18" charset="0"/>
              </a:rPr>
              <a:t>150%</a:t>
            </a:r>
            <a:r>
              <a:rPr lang="en-US" sz="1600" dirty="0">
                <a:latin typeface="Times New Roman" panose="02020603050405020304" pitchFamily="18" charset="0"/>
                <a:cs typeface="Times New Roman" panose="02020603050405020304" pitchFamily="18" charset="0"/>
              </a:rPr>
              <a:t> from $10B in 2018 to a $5B loss in 2020, then recovered by </a:t>
            </a:r>
            <a:r>
              <a:rPr lang="en-US" sz="1600" b="1" dirty="0">
                <a:latin typeface="Times New Roman" panose="02020603050405020304" pitchFamily="18" charset="0"/>
                <a:cs typeface="Times New Roman" panose="02020603050405020304" pitchFamily="18" charset="0"/>
              </a:rPr>
              <a:t>60%</a:t>
            </a:r>
            <a:r>
              <a:rPr lang="en-US" sz="1600" dirty="0">
                <a:latin typeface="Times New Roman" panose="02020603050405020304" pitchFamily="18" charset="0"/>
                <a:cs typeface="Times New Roman" panose="02020603050405020304" pitchFamily="18" charset="0"/>
              </a:rPr>
              <a:t> to a $2B loss by 2023</a:t>
            </a: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12894-40ED-D046-A326-29CCAA4B079B}"/>
              </a:ext>
            </a:extLst>
          </p:cNvPr>
          <p:cNvSpPr txBox="1">
            <a:spLocks noGrp="1"/>
          </p:cNvSpPr>
          <p:nvPr>
            <p:ph type="title"/>
          </p:nvPr>
        </p:nvSpPr>
        <p:spPr>
          <a:xfrm>
            <a:off x="0" y="0"/>
            <a:ext cx="10200167" cy="1281448"/>
          </a:xfrm>
        </p:spPr>
        <p:txBody>
          <a:bodyPr>
            <a:noAutofit/>
          </a:bodyPr>
          <a:lstStyle/>
          <a:p>
            <a:pPr marL="228600" lvl="0"/>
            <a:r>
              <a:rPr lang="en-US" sz="3200" dirty="0">
                <a:solidFill>
                  <a:schemeClr val="accent1"/>
                </a:solidFill>
                <a:latin typeface="Newsreader Medium" panose="020B0604020202020204" charset="0"/>
              </a:rPr>
              <a:t>Operating cash flow fell by 220%, while investments rose by 350% between 2018 and 2020</a:t>
            </a:r>
          </a:p>
        </p:txBody>
      </p:sp>
      <p:pic>
        <p:nvPicPr>
          <p:cNvPr id="4" name="Picture 8">
            <a:extLst>
              <a:ext uri="{FF2B5EF4-FFF2-40B4-BE49-F238E27FC236}">
                <a16:creationId xmlns:a16="http://schemas.microsoft.com/office/drawing/2014/main" id="{2BB7F585-709C-4EA0-68ED-899CD0F695E1}"/>
              </a:ext>
            </a:extLst>
          </p:cNvPr>
          <p:cNvPicPr>
            <a:picLocks/>
          </p:cNvPicPr>
          <p:nvPr/>
        </p:nvPicPr>
        <p:blipFill>
          <a:blip r:embed="rId2"/>
          <a:srcRect/>
          <a:stretch>
            <a:fillRect/>
          </a:stretch>
        </p:blipFill>
        <p:spPr>
          <a:xfrm>
            <a:off x="7013448" y="1161288"/>
            <a:ext cx="4498848" cy="2395728"/>
          </a:xfrm>
          <a:prstGeom prst="rect">
            <a:avLst/>
          </a:prstGeom>
          <a:noFill/>
          <a:ln cap="flat">
            <a:solidFill>
              <a:srgbClr val="002060"/>
            </a:solidFill>
          </a:ln>
        </p:spPr>
      </p:pic>
      <p:pic>
        <p:nvPicPr>
          <p:cNvPr id="5" name="Picture 10">
            <a:extLst>
              <a:ext uri="{FF2B5EF4-FFF2-40B4-BE49-F238E27FC236}">
                <a16:creationId xmlns:a16="http://schemas.microsoft.com/office/drawing/2014/main" id="{50969977-A2A2-34CB-FD99-6BC7481A493A}"/>
              </a:ext>
            </a:extLst>
          </p:cNvPr>
          <p:cNvPicPr>
            <a:picLocks noChangeAspect="1"/>
          </p:cNvPicPr>
          <p:nvPr/>
        </p:nvPicPr>
        <p:blipFill>
          <a:blip r:embed="rId3"/>
          <a:srcRect/>
          <a:stretch>
            <a:fillRect/>
          </a:stretch>
        </p:blipFill>
        <p:spPr>
          <a:xfrm>
            <a:off x="7013448" y="3703320"/>
            <a:ext cx="4474998" cy="2432304"/>
          </a:xfrm>
          <a:prstGeom prst="rect">
            <a:avLst/>
          </a:prstGeom>
          <a:noFill/>
          <a:ln cap="flat">
            <a:solidFill>
              <a:srgbClr val="002060"/>
            </a:solidFill>
          </a:ln>
        </p:spPr>
      </p:pic>
      <p:sp>
        <p:nvSpPr>
          <p:cNvPr id="9" name="TextBox 8">
            <a:extLst>
              <a:ext uri="{FF2B5EF4-FFF2-40B4-BE49-F238E27FC236}">
                <a16:creationId xmlns:a16="http://schemas.microsoft.com/office/drawing/2014/main" id="{12B50DFB-A171-0C67-C1D1-F54E095BBDB0}"/>
              </a:ext>
            </a:extLst>
          </p:cNvPr>
          <p:cNvSpPr txBox="1"/>
          <p:nvPr/>
        </p:nvSpPr>
        <p:spPr>
          <a:xfrm>
            <a:off x="587590" y="1905506"/>
            <a:ext cx="5139815" cy="3046988"/>
          </a:xfrm>
          <a:prstGeom prst="rect">
            <a:avLst/>
          </a:prstGeom>
          <a:noFill/>
        </p:spPr>
        <p:txBody>
          <a:bodyPr wrap="square">
            <a:spAutoFit/>
          </a:bodyPr>
          <a:lstStyle/>
          <a:p>
            <a:pPr marL="285750" indent="-285750">
              <a:buFont typeface="Times New Roman" panose="02020603050405020304" pitchFamily="18"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Operating cash flow dropped from </a:t>
            </a:r>
            <a:r>
              <a:rPr lang="en-US" sz="1600" b="1" dirty="0">
                <a:latin typeface="Times New Roman" panose="02020603050405020304" pitchFamily="18" charset="0"/>
                <a:ea typeface="Calibri" panose="020F0502020204030204" pitchFamily="34" charset="0"/>
                <a:cs typeface="Times New Roman" panose="02020603050405020304" pitchFamily="18" charset="0"/>
              </a:rPr>
              <a:t>$15B in 2018 to -$18B in 2020</a:t>
            </a:r>
            <a:r>
              <a:rPr lang="en-US" sz="1600" dirty="0">
                <a:latin typeface="Times New Roman" panose="02020603050405020304" pitchFamily="18" charset="0"/>
                <a:ea typeface="Calibri" panose="020F0502020204030204" pitchFamily="34" charset="0"/>
                <a:cs typeface="Times New Roman" panose="02020603050405020304" pitchFamily="18" charset="0"/>
              </a:rPr>
              <a:t>, Investments rose from </a:t>
            </a:r>
            <a:r>
              <a:rPr lang="en-US" sz="1600" b="1" dirty="0">
                <a:latin typeface="Times New Roman" panose="02020603050405020304" pitchFamily="18" charset="0"/>
                <a:ea typeface="Calibri" panose="020F0502020204030204" pitchFamily="34" charset="0"/>
                <a:cs typeface="Times New Roman" panose="02020603050405020304" pitchFamily="18" charset="0"/>
              </a:rPr>
              <a:t>$4B to $18B </a:t>
            </a:r>
            <a:r>
              <a:rPr lang="en-US" sz="1600" dirty="0">
                <a:latin typeface="Times New Roman" panose="02020603050405020304" pitchFamily="18" charset="0"/>
                <a:ea typeface="Calibri" panose="020F0502020204030204" pitchFamily="34" charset="0"/>
                <a:cs typeface="Times New Roman" panose="02020603050405020304" pitchFamily="18" charset="0"/>
              </a:rPr>
              <a:t>during the same period.</a:t>
            </a:r>
          </a:p>
          <a:p>
            <a:pPr marL="285750" indent="-285750">
              <a:buFont typeface="Times New Roman" panose="02020603050405020304" pitchFamily="18"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b="1" dirty="0">
                <a:latin typeface="Times New Roman" panose="02020603050405020304" pitchFamily="18" charset="0"/>
                <a:cs typeface="Times New Roman" panose="02020603050405020304" pitchFamily="18" charset="0"/>
              </a:rPr>
              <a:t>Grounding of the 737 Max and pandemic </a:t>
            </a:r>
            <a:r>
              <a:rPr lang="en-US" sz="1600" dirty="0">
                <a:latin typeface="Times New Roman" panose="02020603050405020304" pitchFamily="18" charset="0"/>
                <a:cs typeface="Times New Roman" panose="02020603050405020304" pitchFamily="18" charset="0"/>
              </a:rPr>
              <a:t>led to deliveries getting </a:t>
            </a:r>
            <a:r>
              <a:rPr lang="en-US" sz="1600" b="1" dirty="0">
                <a:latin typeface="Times New Roman" panose="02020603050405020304" pitchFamily="18" charset="0"/>
                <a:cs typeface="Times New Roman" panose="02020603050405020304" pitchFamily="18" charset="0"/>
              </a:rPr>
              <a:t>deferred</a:t>
            </a:r>
            <a:r>
              <a:rPr lang="en-US" sz="1600" dirty="0">
                <a:latin typeface="Times New Roman" panose="02020603050405020304" pitchFamily="18" charset="0"/>
                <a:cs typeface="Times New Roman" panose="02020603050405020304" pitchFamily="18" charset="0"/>
              </a:rPr>
              <a:t>, which heavily impacted Boeing’s cash flow.</a:t>
            </a:r>
          </a:p>
          <a:p>
            <a:pPr marL="285750" indent="-285750">
              <a:buFont typeface="Times New Roman" panose="02020603050405020304" pitchFamily="18"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Times New Roman" panose="02020603050405020304" pitchFamily="18" charset="0"/>
              <a:buChar char="‣"/>
            </a:pPr>
            <a:r>
              <a:rPr lang="en-US" sz="1600" b="1" dirty="0">
                <a:latin typeface="Times New Roman" panose="02020603050405020304" pitchFamily="18" charset="0"/>
                <a:cs typeface="Times New Roman" panose="02020603050405020304" pitchFamily="18" charset="0"/>
              </a:rPr>
              <a:t>Invested heavily ($18B) </a:t>
            </a:r>
            <a:r>
              <a:rPr lang="en-US" sz="1600" dirty="0">
                <a:latin typeface="Times New Roman" panose="02020603050405020304" pitchFamily="18" charset="0"/>
                <a:cs typeface="Times New Roman" panose="02020603050405020304" pitchFamily="18" charset="0"/>
              </a:rPr>
              <a:t>in safety fixes, software upgrades, and </a:t>
            </a:r>
            <a:r>
              <a:rPr lang="en-US" sz="1600" b="1" dirty="0">
                <a:latin typeface="Times New Roman" panose="02020603050405020304" pitchFamily="18" charset="0"/>
                <a:cs typeface="Times New Roman" panose="02020603050405020304" pitchFamily="18" charset="0"/>
              </a:rPr>
              <a:t>necessary certifications</a:t>
            </a:r>
            <a:r>
              <a:rPr lang="en-US" sz="1600" dirty="0">
                <a:latin typeface="Times New Roman" panose="02020603050405020304" pitchFamily="18" charset="0"/>
                <a:cs typeface="Times New Roman" panose="02020603050405020304" pitchFamily="18" charset="0"/>
              </a:rPr>
              <a:t> to bring the aircraft back to service.</a:t>
            </a:r>
          </a:p>
        </p:txBody>
      </p:sp>
    </p:spTree>
  </p:cSld>
  <p:clrMapOvr>
    <a:masterClrMapping/>
  </p:clrMapOvr>
</p:sld>
</file>

<file path=ppt/theme/theme1.xml><?xml version="1.0" encoding="utf-8"?>
<a:theme xmlns:a="http://schemas.openxmlformats.org/drawingml/2006/main" name="Office Theme">
  <a:themeElements>
    <a:clrScheme name="Custom 6">
      <a:dk1>
        <a:srgbClr val="500011"/>
      </a:dk1>
      <a:lt1>
        <a:srgbClr val="FFFFFF"/>
      </a:lt1>
      <a:dk2>
        <a:srgbClr val="5A5A62"/>
      </a:dk2>
      <a:lt2>
        <a:srgbClr val="777678"/>
      </a:lt2>
      <a:accent1>
        <a:srgbClr val="7A0019"/>
      </a:accent1>
      <a:accent2>
        <a:srgbClr val="FFCC33"/>
      </a:accent2>
      <a:accent3>
        <a:srgbClr val="5B004C"/>
      </a:accent3>
      <a:accent4>
        <a:srgbClr val="900021"/>
      </a:accent4>
      <a:accent5>
        <a:srgbClr val="FFB71E"/>
      </a:accent5>
      <a:accent6>
        <a:srgbClr val="FFDE7A"/>
      </a:accent6>
      <a:hlink>
        <a:srgbClr val="0000FF"/>
      </a:hlink>
      <a:folHlink>
        <a:srgbClr val="5A5A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1735</TotalTime>
  <Words>1834</Words>
  <Application>Microsoft Office PowerPoint</Application>
  <PresentationFormat>Widescreen</PresentationFormat>
  <Paragraphs>182</Paragraphs>
  <Slides>24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Times New Roman</vt:lpstr>
      <vt:lpstr>Lato Black</vt:lpstr>
      <vt:lpstr>Newsreader Medium</vt:lpstr>
      <vt:lpstr>Lato Light</vt:lpstr>
      <vt:lpstr>Wingdings</vt:lpstr>
      <vt:lpstr>Open Sans SemiBold</vt:lpstr>
      <vt:lpstr>Open Sans</vt:lpstr>
      <vt:lpstr>Segoe</vt:lpstr>
      <vt:lpstr>Segoe UI</vt:lpstr>
      <vt:lpstr>Calibri</vt:lpstr>
      <vt:lpstr>Lato</vt:lpstr>
      <vt:lpstr>Newsreader Light</vt:lpstr>
      <vt:lpstr>Arial</vt:lpstr>
      <vt:lpstr>Office Theme</vt:lpstr>
      <vt:lpstr>Boeing Business and Financial Overview</vt:lpstr>
      <vt:lpstr>AGENDA</vt:lpstr>
      <vt:lpstr>ABOUT BOEING : </vt:lpstr>
      <vt:lpstr>GENERAL BUSINESS STRATEGY</vt:lpstr>
      <vt:lpstr>5C Analysis </vt:lpstr>
      <vt:lpstr>5Cs Analysis</vt:lpstr>
      <vt:lpstr>TREND ANALYSIS</vt:lpstr>
      <vt:lpstr>PowerPoint Presentation</vt:lpstr>
      <vt:lpstr>Operating cash flow fell by 220%, while investments rose by 350% between 2018 and 2020</vt:lpstr>
      <vt:lpstr>How Did Boeing Fund Its Cash Needs?</vt:lpstr>
      <vt:lpstr>Financial Ratios</vt:lpstr>
      <vt:lpstr>Debt-to-Equity of -3.0 indicates a highly leveraged financial position</vt:lpstr>
      <vt:lpstr>Boeing's current ratio rose to 1.4 in 2020 due to debt, then fell to 1.0 as they started repaying from 2021.</vt:lpstr>
      <vt:lpstr>Boeing's inventory on hand period stands at 415 days</vt:lpstr>
      <vt:lpstr>Return Of Assets -1.64% reflects their inability to generate profit from its assets</vt:lpstr>
      <vt:lpstr>4Ps of Marketing Mix </vt:lpstr>
      <vt:lpstr>4P’s of Marketing Mix</vt:lpstr>
      <vt:lpstr>4P’s of Marketing Mix</vt:lpstr>
      <vt:lpstr>Issues &amp; Recommendations</vt:lpstr>
      <vt:lpstr>Issues currently plaguing Boeing</vt:lpstr>
      <vt:lpstr>Issues currently plaguing Boeing</vt:lpstr>
      <vt:lpstr>Recommendation</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Brigette Marty</dc:creator>
  <cp:lastModifiedBy>Aurosikha Mohanty</cp:lastModifiedBy>
  <cp:revision>5</cp:revision>
  <dcterms:modified xsi:type="dcterms:W3CDTF">2024-10-22T06:24:45Z</dcterms:modified>
</cp:coreProperties>
</file>